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handoutMasterIdLst>
    <p:handoutMasterId r:id="rId85"/>
  </p:handoutMasterIdLst>
  <p:sldIdLst>
    <p:sldId id="261" r:id="rId2"/>
    <p:sldId id="325" r:id="rId3"/>
    <p:sldId id="344" r:id="rId4"/>
    <p:sldId id="345" r:id="rId5"/>
    <p:sldId id="350" r:id="rId6"/>
    <p:sldId id="271" r:id="rId7"/>
    <p:sldId id="257" r:id="rId8"/>
    <p:sldId id="327" r:id="rId9"/>
    <p:sldId id="319" r:id="rId10"/>
    <p:sldId id="302" r:id="rId11"/>
    <p:sldId id="320" r:id="rId12"/>
    <p:sldId id="321" r:id="rId13"/>
    <p:sldId id="322" r:id="rId14"/>
    <p:sldId id="343" r:id="rId15"/>
    <p:sldId id="323" r:id="rId16"/>
    <p:sldId id="318" r:id="rId17"/>
    <p:sldId id="272" r:id="rId18"/>
    <p:sldId id="275" r:id="rId19"/>
    <p:sldId id="273" r:id="rId20"/>
    <p:sldId id="304" r:id="rId21"/>
    <p:sldId id="303" r:id="rId22"/>
    <p:sldId id="326" r:id="rId23"/>
    <p:sldId id="311" r:id="rId24"/>
    <p:sldId id="277" r:id="rId25"/>
    <p:sldId id="276" r:id="rId26"/>
    <p:sldId id="281" r:id="rId27"/>
    <p:sldId id="282" r:id="rId28"/>
    <p:sldId id="278" r:id="rId29"/>
    <p:sldId id="286" r:id="rId30"/>
    <p:sldId id="279" r:id="rId31"/>
    <p:sldId id="280" r:id="rId32"/>
    <p:sldId id="288" r:id="rId33"/>
    <p:sldId id="312" r:id="rId34"/>
    <p:sldId id="287" r:id="rId35"/>
    <p:sldId id="283" r:id="rId36"/>
    <p:sldId id="285" r:id="rId37"/>
    <p:sldId id="284" r:id="rId38"/>
    <p:sldId id="313" r:id="rId39"/>
    <p:sldId id="290" r:id="rId40"/>
    <p:sldId id="291" r:id="rId41"/>
    <p:sldId id="314" r:id="rId42"/>
    <p:sldId id="292" r:id="rId43"/>
    <p:sldId id="310" r:id="rId44"/>
    <p:sldId id="315" r:id="rId45"/>
    <p:sldId id="289" r:id="rId46"/>
    <p:sldId id="293" r:id="rId47"/>
    <p:sldId id="294" r:id="rId48"/>
    <p:sldId id="297" r:id="rId49"/>
    <p:sldId id="295" r:id="rId50"/>
    <p:sldId id="296" r:id="rId51"/>
    <p:sldId id="299" r:id="rId52"/>
    <p:sldId id="305" r:id="rId53"/>
    <p:sldId id="306" r:id="rId54"/>
    <p:sldId id="307" r:id="rId55"/>
    <p:sldId id="308" r:id="rId56"/>
    <p:sldId id="309" r:id="rId57"/>
    <p:sldId id="298" r:id="rId58"/>
    <p:sldId id="316" r:id="rId59"/>
    <p:sldId id="317" r:id="rId60"/>
    <p:sldId id="324" r:id="rId61"/>
    <p:sldId id="328" r:id="rId62"/>
    <p:sldId id="346" r:id="rId63"/>
    <p:sldId id="347" r:id="rId64"/>
    <p:sldId id="348" r:id="rId65"/>
    <p:sldId id="349" r:id="rId66"/>
    <p:sldId id="329" r:id="rId67"/>
    <p:sldId id="330" r:id="rId68"/>
    <p:sldId id="336" r:id="rId69"/>
    <p:sldId id="342" r:id="rId70"/>
    <p:sldId id="351" r:id="rId71"/>
    <p:sldId id="352" r:id="rId72"/>
    <p:sldId id="334" r:id="rId73"/>
    <p:sldId id="335" r:id="rId74"/>
    <p:sldId id="337" r:id="rId75"/>
    <p:sldId id="338" r:id="rId76"/>
    <p:sldId id="339" r:id="rId77"/>
    <p:sldId id="340" r:id="rId78"/>
    <p:sldId id="341" r:id="rId79"/>
    <p:sldId id="331" r:id="rId80"/>
    <p:sldId id="332" r:id="rId81"/>
    <p:sldId id="333" r:id="rId82"/>
    <p:sldId id="30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706" autoAdjust="0"/>
  </p:normalViewPr>
  <p:slideViewPr>
    <p:cSldViewPr snapToGrid="0">
      <p:cViewPr varScale="1">
        <p:scale>
          <a:sx n="117" d="100"/>
          <a:sy n="117" d="100"/>
        </p:scale>
        <p:origin x="246" y="10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41DB8-B66F-4DC8-A96E-33677E0F90FF}" type="datetimeFigureOut">
              <a:rPr lang="en-US" smtClean="0"/>
              <a:t>2/5/2020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49C4A-65AC-492D-9701-81B46C3AD0E4}" type="datetimeFigureOut">
              <a:rPr lang="en-US" smtClean="0"/>
              <a:t>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a:t>
            </a:fld>
            <a:endParaRPr lang="en-US"/>
          </a:p>
        </p:txBody>
      </p:sp>
    </p:spTree>
    <p:extLst>
      <p:ext uri="{BB962C8B-B14F-4D97-AF65-F5344CB8AC3E}">
        <p14:creationId xmlns:p14="http://schemas.microsoft.com/office/powerpoint/2010/main" val="1293444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21</a:t>
            </a:fld>
            <a:endParaRPr lang="en-US"/>
          </a:p>
        </p:txBody>
      </p:sp>
    </p:spTree>
    <p:extLst>
      <p:ext uri="{BB962C8B-B14F-4D97-AF65-F5344CB8AC3E}">
        <p14:creationId xmlns:p14="http://schemas.microsoft.com/office/powerpoint/2010/main" val="72408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23</a:t>
            </a:fld>
            <a:endParaRPr lang="en-US"/>
          </a:p>
        </p:txBody>
      </p:sp>
    </p:spTree>
    <p:extLst>
      <p:ext uri="{BB962C8B-B14F-4D97-AF65-F5344CB8AC3E}">
        <p14:creationId xmlns:p14="http://schemas.microsoft.com/office/powerpoint/2010/main" val="72408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24</a:t>
            </a:fld>
            <a:endParaRPr lang="en-US"/>
          </a:p>
        </p:txBody>
      </p:sp>
    </p:spTree>
    <p:extLst>
      <p:ext uri="{BB962C8B-B14F-4D97-AF65-F5344CB8AC3E}">
        <p14:creationId xmlns:p14="http://schemas.microsoft.com/office/powerpoint/2010/main" val="3113759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25</a:t>
            </a:fld>
            <a:endParaRPr lang="en-US"/>
          </a:p>
        </p:txBody>
      </p:sp>
    </p:spTree>
    <p:extLst>
      <p:ext uri="{BB962C8B-B14F-4D97-AF65-F5344CB8AC3E}">
        <p14:creationId xmlns:p14="http://schemas.microsoft.com/office/powerpoint/2010/main" val="2727845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26</a:t>
            </a:fld>
            <a:endParaRPr lang="en-US"/>
          </a:p>
        </p:txBody>
      </p:sp>
    </p:spTree>
    <p:extLst>
      <p:ext uri="{BB962C8B-B14F-4D97-AF65-F5344CB8AC3E}">
        <p14:creationId xmlns:p14="http://schemas.microsoft.com/office/powerpoint/2010/main" val="239792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27</a:t>
            </a:fld>
            <a:endParaRPr lang="en-US"/>
          </a:p>
        </p:txBody>
      </p:sp>
    </p:spTree>
    <p:extLst>
      <p:ext uri="{BB962C8B-B14F-4D97-AF65-F5344CB8AC3E}">
        <p14:creationId xmlns:p14="http://schemas.microsoft.com/office/powerpoint/2010/main" val="3045526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28</a:t>
            </a:fld>
            <a:endParaRPr lang="en-US"/>
          </a:p>
        </p:txBody>
      </p:sp>
    </p:spTree>
    <p:extLst>
      <p:ext uri="{BB962C8B-B14F-4D97-AF65-F5344CB8AC3E}">
        <p14:creationId xmlns:p14="http://schemas.microsoft.com/office/powerpoint/2010/main" val="1430059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29</a:t>
            </a:fld>
            <a:endParaRPr lang="en-US"/>
          </a:p>
        </p:txBody>
      </p:sp>
    </p:spTree>
    <p:extLst>
      <p:ext uri="{BB962C8B-B14F-4D97-AF65-F5344CB8AC3E}">
        <p14:creationId xmlns:p14="http://schemas.microsoft.com/office/powerpoint/2010/main" val="3237021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30</a:t>
            </a:fld>
            <a:endParaRPr lang="en-US"/>
          </a:p>
        </p:txBody>
      </p:sp>
    </p:spTree>
    <p:extLst>
      <p:ext uri="{BB962C8B-B14F-4D97-AF65-F5344CB8AC3E}">
        <p14:creationId xmlns:p14="http://schemas.microsoft.com/office/powerpoint/2010/main" val="17444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31</a:t>
            </a:fld>
            <a:endParaRPr lang="en-US"/>
          </a:p>
        </p:txBody>
      </p:sp>
    </p:spTree>
    <p:extLst>
      <p:ext uri="{BB962C8B-B14F-4D97-AF65-F5344CB8AC3E}">
        <p14:creationId xmlns:p14="http://schemas.microsoft.com/office/powerpoint/2010/main" val="406941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a:t>
            </a:fld>
            <a:endParaRPr lang="en-US"/>
          </a:p>
        </p:txBody>
      </p:sp>
    </p:spTree>
    <p:extLst>
      <p:ext uri="{BB962C8B-B14F-4D97-AF65-F5344CB8AC3E}">
        <p14:creationId xmlns:p14="http://schemas.microsoft.com/office/powerpoint/2010/main" val="1980303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33</a:t>
            </a:fld>
            <a:endParaRPr lang="en-US"/>
          </a:p>
        </p:txBody>
      </p:sp>
    </p:spTree>
    <p:extLst>
      <p:ext uri="{BB962C8B-B14F-4D97-AF65-F5344CB8AC3E}">
        <p14:creationId xmlns:p14="http://schemas.microsoft.com/office/powerpoint/2010/main" val="1318578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34</a:t>
            </a:fld>
            <a:endParaRPr lang="en-US"/>
          </a:p>
        </p:txBody>
      </p:sp>
    </p:spTree>
    <p:extLst>
      <p:ext uri="{BB962C8B-B14F-4D97-AF65-F5344CB8AC3E}">
        <p14:creationId xmlns:p14="http://schemas.microsoft.com/office/powerpoint/2010/main" val="1318578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35</a:t>
            </a:fld>
            <a:endParaRPr lang="en-US"/>
          </a:p>
        </p:txBody>
      </p:sp>
    </p:spTree>
    <p:extLst>
      <p:ext uri="{BB962C8B-B14F-4D97-AF65-F5344CB8AC3E}">
        <p14:creationId xmlns:p14="http://schemas.microsoft.com/office/powerpoint/2010/main" val="453388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36</a:t>
            </a:fld>
            <a:endParaRPr lang="en-US"/>
          </a:p>
        </p:txBody>
      </p:sp>
    </p:spTree>
    <p:extLst>
      <p:ext uri="{BB962C8B-B14F-4D97-AF65-F5344CB8AC3E}">
        <p14:creationId xmlns:p14="http://schemas.microsoft.com/office/powerpoint/2010/main" val="2136860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37</a:t>
            </a:fld>
            <a:endParaRPr lang="en-US"/>
          </a:p>
        </p:txBody>
      </p:sp>
    </p:spTree>
    <p:extLst>
      <p:ext uri="{BB962C8B-B14F-4D97-AF65-F5344CB8AC3E}">
        <p14:creationId xmlns:p14="http://schemas.microsoft.com/office/powerpoint/2010/main" val="2913672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38</a:t>
            </a:fld>
            <a:endParaRPr lang="en-US"/>
          </a:p>
        </p:txBody>
      </p:sp>
    </p:spTree>
    <p:extLst>
      <p:ext uri="{BB962C8B-B14F-4D97-AF65-F5344CB8AC3E}">
        <p14:creationId xmlns:p14="http://schemas.microsoft.com/office/powerpoint/2010/main" val="2913672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39</a:t>
            </a:fld>
            <a:endParaRPr lang="en-US"/>
          </a:p>
        </p:txBody>
      </p:sp>
    </p:spTree>
    <p:extLst>
      <p:ext uri="{BB962C8B-B14F-4D97-AF65-F5344CB8AC3E}">
        <p14:creationId xmlns:p14="http://schemas.microsoft.com/office/powerpoint/2010/main" val="681833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40</a:t>
            </a:fld>
            <a:endParaRPr lang="en-US"/>
          </a:p>
        </p:txBody>
      </p:sp>
    </p:spTree>
    <p:extLst>
      <p:ext uri="{BB962C8B-B14F-4D97-AF65-F5344CB8AC3E}">
        <p14:creationId xmlns:p14="http://schemas.microsoft.com/office/powerpoint/2010/main" val="1233576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41</a:t>
            </a:fld>
            <a:endParaRPr lang="en-US"/>
          </a:p>
        </p:txBody>
      </p:sp>
    </p:spTree>
    <p:extLst>
      <p:ext uri="{BB962C8B-B14F-4D97-AF65-F5344CB8AC3E}">
        <p14:creationId xmlns:p14="http://schemas.microsoft.com/office/powerpoint/2010/main" val="1233576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42</a:t>
            </a:fld>
            <a:endParaRPr lang="en-US"/>
          </a:p>
        </p:txBody>
      </p:sp>
    </p:spTree>
    <p:extLst>
      <p:ext uri="{BB962C8B-B14F-4D97-AF65-F5344CB8AC3E}">
        <p14:creationId xmlns:p14="http://schemas.microsoft.com/office/powerpoint/2010/main" val="218608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9</a:t>
            </a:fld>
            <a:endParaRPr lang="en-US"/>
          </a:p>
        </p:txBody>
      </p:sp>
    </p:spTree>
    <p:extLst>
      <p:ext uri="{BB962C8B-B14F-4D97-AF65-F5344CB8AC3E}">
        <p14:creationId xmlns:p14="http://schemas.microsoft.com/office/powerpoint/2010/main" val="3020023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43</a:t>
            </a:fld>
            <a:endParaRPr lang="en-US"/>
          </a:p>
        </p:txBody>
      </p:sp>
    </p:spTree>
    <p:extLst>
      <p:ext uri="{BB962C8B-B14F-4D97-AF65-F5344CB8AC3E}">
        <p14:creationId xmlns:p14="http://schemas.microsoft.com/office/powerpoint/2010/main" val="3659585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44</a:t>
            </a:fld>
            <a:endParaRPr lang="en-US"/>
          </a:p>
        </p:txBody>
      </p:sp>
    </p:spTree>
    <p:extLst>
      <p:ext uri="{BB962C8B-B14F-4D97-AF65-F5344CB8AC3E}">
        <p14:creationId xmlns:p14="http://schemas.microsoft.com/office/powerpoint/2010/main" val="3659585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46</a:t>
            </a:fld>
            <a:endParaRPr lang="en-US"/>
          </a:p>
        </p:txBody>
      </p:sp>
    </p:spTree>
    <p:extLst>
      <p:ext uri="{BB962C8B-B14F-4D97-AF65-F5344CB8AC3E}">
        <p14:creationId xmlns:p14="http://schemas.microsoft.com/office/powerpoint/2010/main" val="2606482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47</a:t>
            </a:fld>
            <a:endParaRPr lang="en-US"/>
          </a:p>
        </p:txBody>
      </p:sp>
    </p:spTree>
    <p:extLst>
      <p:ext uri="{BB962C8B-B14F-4D97-AF65-F5344CB8AC3E}">
        <p14:creationId xmlns:p14="http://schemas.microsoft.com/office/powerpoint/2010/main" val="1764202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48</a:t>
            </a:fld>
            <a:endParaRPr lang="en-US"/>
          </a:p>
        </p:txBody>
      </p:sp>
    </p:spTree>
    <p:extLst>
      <p:ext uri="{BB962C8B-B14F-4D97-AF65-F5344CB8AC3E}">
        <p14:creationId xmlns:p14="http://schemas.microsoft.com/office/powerpoint/2010/main" val="1851056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49</a:t>
            </a:fld>
            <a:endParaRPr lang="en-US"/>
          </a:p>
        </p:txBody>
      </p:sp>
    </p:spTree>
    <p:extLst>
      <p:ext uri="{BB962C8B-B14F-4D97-AF65-F5344CB8AC3E}">
        <p14:creationId xmlns:p14="http://schemas.microsoft.com/office/powerpoint/2010/main" val="1824233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50</a:t>
            </a:fld>
            <a:endParaRPr lang="en-US"/>
          </a:p>
        </p:txBody>
      </p:sp>
    </p:spTree>
    <p:extLst>
      <p:ext uri="{BB962C8B-B14F-4D97-AF65-F5344CB8AC3E}">
        <p14:creationId xmlns:p14="http://schemas.microsoft.com/office/powerpoint/2010/main" val="3305932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51</a:t>
            </a:fld>
            <a:endParaRPr lang="en-US"/>
          </a:p>
        </p:txBody>
      </p:sp>
    </p:spTree>
    <p:extLst>
      <p:ext uri="{BB962C8B-B14F-4D97-AF65-F5344CB8AC3E}">
        <p14:creationId xmlns:p14="http://schemas.microsoft.com/office/powerpoint/2010/main" val="3437028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57</a:t>
            </a:fld>
            <a:endParaRPr lang="en-US"/>
          </a:p>
        </p:txBody>
      </p:sp>
    </p:spTree>
    <p:extLst>
      <p:ext uri="{BB962C8B-B14F-4D97-AF65-F5344CB8AC3E}">
        <p14:creationId xmlns:p14="http://schemas.microsoft.com/office/powerpoint/2010/main" val="2651787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58</a:t>
            </a:fld>
            <a:endParaRPr lang="en-US"/>
          </a:p>
        </p:txBody>
      </p:sp>
    </p:spTree>
    <p:extLst>
      <p:ext uri="{BB962C8B-B14F-4D97-AF65-F5344CB8AC3E}">
        <p14:creationId xmlns:p14="http://schemas.microsoft.com/office/powerpoint/2010/main" val="265178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10</a:t>
            </a:fld>
            <a:endParaRPr lang="en-US"/>
          </a:p>
        </p:txBody>
      </p:sp>
    </p:spTree>
    <p:extLst>
      <p:ext uri="{BB962C8B-B14F-4D97-AF65-F5344CB8AC3E}">
        <p14:creationId xmlns:p14="http://schemas.microsoft.com/office/powerpoint/2010/main" val="2152629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59</a:t>
            </a:fld>
            <a:endParaRPr lang="en-US"/>
          </a:p>
        </p:txBody>
      </p:sp>
    </p:spTree>
    <p:extLst>
      <p:ext uri="{BB962C8B-B14F-4D97-AF65-F5344CB8AC3E}">
        <p14:creationId xmlns:p14="http://schemas.microsoft.com/office/powerpoint/2010/main" val="2651787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61</a:t>
            </a:fld>
            <a:endParaRPr lang="en-US"/>
          </a:p>
        </p:txBody>
      </p:sp>
    </p:spTree>
    <p:extLst>
      <p:ext uri="{BB962C8B-B14F-4D97-AF65-F5344CB8AC3E}">
        <p14:creationId xmlns:p14="http://schemas.microsoft.com/office/powerpoint/2010/main" val="1764992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67</a:t>
            </a:fld>
            <a:endParaRPr lang="en-US"/>
          </a:p>
        </p:txBody>
      </p:sp>
    </p:spTree>
    <p:extLst>
      <p:ext uri="{BB962C8B-B14F-4D97-AF65-F5344CB8AC3E}">
        <p14:creationId xmlns:p14="http://schemas.microsoft.com/office/powerpoint/2010/main" val="1927395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68</a:t>
            </a:fld>
            <a:endParaRPr lang="en-US"/>
          </a:p>
        </p:txBody>
      </p:sp>
    </p:spTree>
    <p:extLst>
      <p:ext uri="{BB962C8B-B14F-4D97-AF65-F5344CB8AC3E}">
        <p14:creationId xmlns:p14="http://schemas.microsoft.com/office/powerpoint/2010/main" val="3083070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69</a:t>
            </a:fld>
            <a:endParaRPr lang="en-US"/>
          </a:p>
        </p:txBody>
      </p:sp>
    </p:spTree>
    <p:extLst>
      <p:ext uri="{BB962C8B-B14F-4D97-AF65-F5344CB8AC3E}">
        <p14:creationId xmlns:p14="http://schemas.microsoft.com/office/powerpoint/2010/main" val="2881127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72</a:t>
            </a:fld>
            <a:endParaRPr lang="en-US"/>
          </a:p>
        </p:txBody>
      </p:sp>
    </p:spTree>
    <p:extLst>
      <p:ext uri="{BB962C8B-B14F-4D97-AF65-F5344CB8AC3E}">
        <p14:creationId xmlns:p14="http://schemas.microsoft.com/office/powerpoint/2010/main" val="1286176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73</a:t>
            </a:fld>
            <a:endParaRPr lang="en-US"/>
          </a:p>
        </p:txBody>
      </p:sp>
    </p:spTree>
    <p:extLst>
      <p:ext uri="{BB962C8B-B14F-4D97-AF65-F5344CB8AC3E}">
        <p14:creationId xmlns:p14="http://schemas.microsoft.com/office/powerpoint/2010/main" val="2432066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74</a:t>
            </a:fld>
            <a:endParaRPr lang="en-US"/>
          </a:p>
        </p:txBody>
      </p:sp>
    </p:spTree>
    <p:extLst>
      <p:ext uri="{BB962C8B-B14F-4D97-AF65-F5344CB8AC3E}">
        <p14:creationId xmlns:p14="http://schemas.microsoft.com/office/powerpoint/2010/main" val="38557014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75</a:t>
            </a:fld>
            <a:endParaRPr lang="en-US"/>
          </a:p>
        </p:txBody>
      </p:sp>
    </p:spTree>
    <p:extLst>
      <p:ext uri="{BB962C8B-B14F-4D97-AF65-F5344CB8AC3E}">
        <p14:creationId xmlns:p14="http://schemas.microsoft.com/office/powerpoint/2010/main" val="34005340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77</a:t>
            </a:fld>
            <a:endParaRPr lang="en-US"/>
          </a:p>
        </p:txBody>
      </p:sp>
    </p:spTree>
    <p:extLst>
      <p:ext uri="{BB962C8B-B14F-4D97-AF65-F5344CB8AC3E}">
        <p14:creationId xmlns:p14="http://schemas.microsoft.com/office/powerpoint/2010/main" val="700043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11</a:t>
            </a:fld>
            <a:endParaRPr lang="en-US"/>
          </a:p>
        </p:txBody>
      </p:sp>
    </p:spTree>
    <p:extLst>
      <p:ext uri="{BB962C8B-B14F-4D97-AF65-F5344CB8AC3E}">
        <p14:creationId xmlns:p14="http://schemas.microsoft.com/office/powerpoint/2010/main" val="1513094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78</a:t>
            </a:fld>
            <a:endParaRPr lang="en-US"/>
          </a:p>
        </p:txBody>
      </p:sp>
    </p:spTree>
    <p:extLst>
      <p:ext uri="{BB962C8B-B14F-4D97-AF65-F5344CB8AC3E}">
        <p14:creationId xmlns:p14="http://schemas.microsoft.com/office/powerpoint/2010/main" val="287639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17</a:t>
            </a:fld>
            <a:endParaRPr lang="en-US"/>
          </a:p>
        </p:txBody>
      </p:sp>
    </p:spTree>
    <p:extLst>
      <p:ext uri="{BB962C8B-B14F-4D97-AF65-F5344CB8AC3E}">
        <p14:creationId xmlns:p14="http://schemas.microsoft.com/office/powerpoint/2010/main" val="775907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18</a:t>
            </a:fld>
            <a:endParaRPr lang="en-US"/>
          </a:p>
        </p:txBody>
      </p:sp>
    </p:spTree>
    <p:extLst>
      <p:ext uri="{BB962C8B-B14F-4D97-AF65-F5344CB8AC3E}">
        <p14:creationId xmlns:p14="http://schemas.microsoft.com/office/powerpoint/2010/main" val="185447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19</a:t>
            </a:fld>
            <a:endParaRPr lang="en-US"/>
          </a:p>
        </p:txBody>
      </p:sp>
    </p:spTree>
    <p:extLst>
      <p:ext uri="{BB962C8B-B14F-4D97-AF65-F5344CB8AC3E}">
        <p14:creationId xmlns:p14="http://schemas.microsoft.com/office/powerpoint/2010/main" val="1107121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20</a:t>
            </a:fld>
            <a:endParaRPr lang="en-US"/>
          </a:p>
        </p:txBody>
      </p:sp>
    </p:spTree>
    <p:extLst>
      <p:ext uri="{BB962C8B-B14F-4D97-AF65-F5344CB8AC3E}">
        <p14:creationId xmlns:p14="http://schemas.microsoft.com/office/powerpoint/2010/main" val="3569092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t>2/5/2020</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t>2/5/2020</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2/5/2020</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2/5/2020</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2/5/2020</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2/5/2020</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2/5/2020</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2/5/2020</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2/5/2020</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hyperlink" Target="http://www.astro-wise.org/projects/KIDS/index.shtml"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wwwhome.lorentz.leidenuniv.nl/~kschalm/" TargetMode="External"/><Relationship Id="rId2" Type="http://schemas.openxmlformats.org/officeDocument/2006/relationships/hyperlink" Target="http://home.physics.leidenuniv.nl/~noort/cgi-bin/nup3_st.py" TargetMode="External"/><Relationship Id="rId1" Type="http://schemas.openxmlformats.org/officeDocument/2006/relationships/slideLayout" Target="../slideLayouts/slideLayout2.xml"/><Relationship Id="rId4" Type="http://schemas.openxmlformats.org/officeDocument/2006/relationships/hyperlink" Target="http://eagle.strw.leidenuniv.n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mast.stsci.edu/portal/Mashup/Clients/Mast/Portal.html" TargetMode="External"/><Relationship Id="rId2" Type="http://schemas.openxmlformats.org/officeDocument/2006/relationships/hyperlink" Target="https://aladin.u-strasbg.fr/AladinLite/" TargetMode="External"/><Relationship Id="rId1" Type="http://schemas.openxmlformats.org/officeDocument/2006/relationships/slideLayout" Target="../slideLayouts/slideLayout2.xml"/><Relationship Id="rId4" Type="http://schemas.openxmlformats.org/officeDocument/2006/relationships/hyperlink" Target="http://opendata.cern.ch/"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pps.webofknowledge.com/WOS_GeneralSearch_input.do?product=WOS&amp;search_mode=GeneralSearch" TargetMode="External"/><Relationship Id="rId2" Type="http://schemas.openxmlformats.org/officeDocument/2006/relationships/hyperlink" Target="https://ui.adsabs.harvard.ed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datafairport.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Journal_Article_Tag_Suite" TargetMode="External"/><Relationship Id="rId3" Type="http://schemas.openxmlformats.org/officeDocument/2006/relationships/hyperlink" Target="http://www.cellimagelibrary.org/images/40654" TargetMode="External"/><Relationship Id="rId7" Type="http://schemas.openxmlformats.org/officeDocument/2006/relationships/hyperlink" Target="http://content.iospress.com/articles/information-services-and-use/isu82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hema.org/docs/gs.html#microdata_why" TargetMode="External"/><Relationship Id="rId5" Type="http://schemas.openxmlformats.org/officeDocument/2006/relationships/hyperlink" Target="http://www.imdb.com/title/tt0172495/" TargetMode="External"/><Relationship Id="rId4" Type="http://schemas.openxmlformats.org/officeDocument/2006/relationships/hyperlink" Target="https://www.google.com/search?rlz=1C5CHFA_enUS736US737&amp;q=gladiator&amp;oq=gladiator&amp;gs_l=psy-ab.12...0.0.0.7527.0.0.0.0.0.0.0.0..0.0....0...1..64.psy-ab..0.0.0.3yi5h-blIlI"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registry.euro-vo.org/evo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imbad.u-strasbg.fr/simbad/"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hyperlink" Target="https://fairsharing.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archive.stsci.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helpdesk.strw.leidenuniv.n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helpdesk.physics.leidenuniv.n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www.medewerkers.universiteitleiden.nl/binaries/content/assets/ul2staff/reglementen/ict/informatiebeveiliging.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www.library.universiteitleiden.nl/research-and-publishing/centre-for-digital-scholarship" TargetMode="External"/><Relationship Id="rId4" Type="http://schemas.openxmlformats.org/officeDocument/2006/relationships/hyperlink" Target="https://www.staff.universiteitleiden.nl/ict/privacy-and-data-protection/general-data-protection-regulation-gdpr/data-processing-register" TargetMode="External"/></Relationships>
</file>

<file path=ppt/slides/_rels/slide62.xml.rels><?xml version="1.0" encoding="UTF-8" standalone="yes"?>
<Relationships xmlns="http://schemas.openxmlformats.org/package/2006/relationships"><Relationship Id="rId2" Type="http://schemas.openxmlformats.org/officeDocument/2006/relationships/hyperlink" Target="https://www.itgovernance.eu/blog/en/how-to-spot-a-phishing-attack"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howtogeek.com/437958/how-to-use-the-chmod-command-on-linux/" TargetMode="Externa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hyperlink" Target="https://www.library.universiteitleiden.nl/binaries/content/assets/ul2ub/research--publish/cds/rdm-reference-materials/sensitive_data_protection_20160318.pdf" TargetMode="External"/><Relationship Id="rId3" Type="http://schemas.openxmlformats.org/officeDocument/2006/relationships/hyperlink" Target="https://www.library.universiteitleiden.nl/binaries/content/assets/ul2ub/research--publish/cds/rdm-reference-materials/backup-strategy_20151119.pdf" TargetMode="External"/><Relationship Id="rId7" Type="http://schemas.openxmlformats.org/officeDocument/2006/relationships/hyperlink" Target="https://www.library.universiteitleiden.nl/binaries/content/assets/ul2ub/research--publish/cds/rdm-reference-materials/selection_research_data_20151002.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library.universiteitleiden.nl/binaries/content/assets/ul2ub/research--publish/cds/rdm-reference-materials/metadata_20160211.pdf" TargetMode="External"/><Relationship Id="rId5" Type="http://schemas.openxmlformats.org/officeDocument/2006/relationships/hyperlink" Target="https://www.library.universiteitleiden.nl/binaries/content/assets/ul2ub/research--publish/cds/rdm-reference-materials/versioning_authenticity_20160318.pdf" TargetMode="External"/><Relationship Id="rId4" Type="http://schemas.openxmlformats.org/officeDocument/2006/relationships/hyperlink" Target="https://www.library.universiteitleiden.nl/binaries/content/assets/ul2ub/research--publish/cds/rdm-reference-materials/file_naming_and_coding_garp-example_20151211.pdf" TargetMode="External"/><Relationship Id="rId9" Type="http://schemas.openxmlformats.org/officeDocument/2006/relationships/hyperlink" Target="https://www.library.universiteitleiden.nl/binaries/content/assets/ul2ub/research--publish/cds/rdm-reference-materials/fairdata.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helpdesk.strw.leidenuniv.nl/wiki/doku.php?id=manuals:bachelorservers"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Research</a:t>
            </a:r>
            <a:br>
              <a:rPr lang="en-US" dirty="0"/>
            </a:br>
            <a:r>
              <a:rPr lang="en-US" dirty="0"/>
              <a:t>Data Management</a:t>
            </a:r>
          </a:p>
        </p:txBody>
      </p:sp>
      <p:sp>
        <p:nvSpPr>
          <p:cNvPr id="3" name="Subtitle 2"/>
          <p:cNvSpPr>
            <a:spLocks noGrp="1"/>
          </p:cNvSpPr>
          <p:nvPr>
            <p:ph type="subTitle" idx="1"/>
          </p:nvPr>
        </p:nvSpPr>
        <p:spPr/>
        <p:txBody>
          <a:bodyPr/>
          <a:lstStyle/>
          <a:p>
            <a:r>
              <a:rPr lang="en-US" dirty="0"/>
              <a:t>Processing Scientific Data</a:t>
            </a:r>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Data Management Lifecycle</a:t>
            </a:r>
          </a:p>
        </p:txBody>
      </p:sp>
      <p:pic>
        <p:nvPicPr>
          <p:cNvPr id="5" name="Picture 4"/>
          <p:cNvPicPr>
            <a:picLocks noChangeAspect="1"/>
          </p:cNvPicPr>
          <p:nvPr/>
        </p:nvPicPr>
        <p:blipFill rotWithShape="1">
          <a:blip r:embed="rId3"/>
          <a:srcRect t="14455"/>
          <a:stretch/>
        </p:blipFill>
        <p:spPr>
          <a:xfrm>
            <a:off x="1689901" y="1639882"/>
            <a:ext cx="6681101" cy="4421635"/>
          </a:xfrm>
          <a:prstGeom prst="rect">
            <a:avLst/>
          </a:prstGeom>
        </p:spPr>
      </p:pic>
      <p:sp>
        <p:nvSpPr>
          <p:cNvPr id="3" name="Rectangle 2">
            <a:extLst>
              <a:ext uri="{FF2B5EF4-FFF2-40B4-BE49-F238E27FC236}">
                <a16:creationId xmlns:a16="http://schemas.microsoft.com/office/drawing/2014/main" id="{50F38347-1D4A-44B1-8DA4-04C4A4837E37}"/>
              </a:ext>
            </a:extLst>
          </p:cNvPr>
          <p:cNvSpPr/>
          <p:nvPr/>
        </p:nvSpPr>
        <p:spPr>
          <a:xfrm>
            <a:off x="6862713" y="5326144"/>
            <a:ext cx="1508289" cy="735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01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1295400" y="1981201"/>
            <a:ext cx="9601200" cy="3809999"/>
          </a:xfrm>
        </p:spPr>
        <p:txBody>
          <a:bodyPr/>
          <a:lstStyle/>
          <a:p>
            <a:pPr marL="0" indent="0">
              <a:lnSpc>
                <a:spcPct val="100000"/>
              </a:lnSpc>
              <a:buNone/>
            </a:pPr>
            <a:r>
              <a:rPr lang="en-US" dirty="0"/>
              <a:t>Create and plan for its use </a:t>
            </a:r>
          </a:p>
        </p:txBody>
      </p:sp>
      <p:sp>
        <p:nvSpPr>
          <p:cNvPr id="2" name="Title 1"/>
          <p:cNvSpPr>
            <a:spLocks noGrp="1"/>
          </p:cNvSpPr>
          <p:nvPr>
            <p:ph type="title"/>
          </p:nvPr>
        </p:nvSpPr>
        <p:spPr/>
        <p:txBody>
          <a:bodyPr/>
          <a:lstStyle/>
          <a:p>
            <a:r>
              <a:rPr lang="en-US" dirty="0"/>
              <a:t>What is Research Data Management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93" y="1848085"/>
            <a:ext cx="5429250" cy="40671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052" y="1848085"/>
            <a:ext cx="5422899" cy="4067175"/>
          </a:xfrm>
          <a:prstGeom prst="rect">
            <a:avLst/>
          </a:prstGeom>
        </p:spPr>
      </p:pic>
      <p:pic>
        <p:nvPicPr>
          <p:cNvPr id="9" name="Picture 8"/>
          <p:cNvPicPr>
            <a:picLocks noChangeAspect="1"/>
          </p:cNvPicPr>
          <p:nvPr/>
        </p:nvPicPr>
        <p:blipFill>
          <a:blip r:embed="rId5"/>
          <a:stretch>
            <a:fillRect/>
          </a:stretch>
        </p:blipFill>
        <p:spPr>
          <a:xfrm>
            <a:off x="336462" y="1646238"/>
            <a:ext cx="6641098" cy="3054292"/>
          </a:xfrm>
          <a:prstGeom prst="rect">
            <a:avLst/>
          </a:prstGeom>
        </p:spPr>
      </p:pic>
      <p:pic>
        <p:nvPicPr>
          <p:cNvPr id="10" name="Picture 9"/>
          <p:cNvPicPr>
            <a:picLocks noChangeAspect="1"/>
          </p:cNvPicPr>
          <p:nvPr/>
        </p:nvPicPr>
        <p:blipFill rotWithShape="1">
          <a:blip r:embed="rId6"/>
          <a:srcRect l="551"/>
          <a:stretch/>
        </p:blipFill>
        <p:spPr>
          <a:xfrm>
            <a:off x="1879717" y="503853"/>
            <a:ext cx="9747234" cy="5133975"/>
          </a:xfrm>
          <a:prstGeom prst="rect">
            <a:avLst/>
          </a:prstGeom>
        </p:spPr>
      </p:pic>
    </p:spTree>
    <p:extLst>
      <p:ext uri="{BB962C8B-B14F-4D97-AF65-F5344CB8AC3E}">
        <p14:creationId xmlns:p14="http://schemas.microsoft.com/office/powerpoint/2010/main" val="33272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295400" y="1981201"/>
            <a:ext cx="9601200" cy="3809999"/>
          </a:xfrm>
        </p:spPr>
        <p:txBody>
          <a:bodyPr/>
          <a:lstStyle/>
          <a:p>
            <a:pPr marL="0" indent="0">
              <a:lnSpc>
                <a:spcPct val="100000"/>
              </a:lnSpc>
              <a:buNone/>
            </a:pPr>
            <a:r>
              <a:rPr lang="en-US" dirty="0"/>
              <a:t>Organize, structure, and name data</a:t>
            </a:r>
          </a:p>
        </p:txBody>
      </p:sp>
      <p:sp>
        <p:nvSpPr>
          <p:cNvPr id="2" name="Title 1"/>
          <p:cNvSpPr>
            <a:spLocks noGrp="1"/>
          </p:cNvSpPr>
          <p:nvPr>
            <p:ph type="title"/>
          </p:nvPr>
        </p:nvSpPr>
        <p:spPr/>
        <p:txBody>
          <a:bodyPr/>
          <a:lstStyle/>
          <a:p>
            <a:r>
              <a:rPr lang="nl-NL" dirty="0"/>
              <a:t>What is Research Data Management</a:t>
            </a:r>
          </a:p>
        </p:txBody>
      </p:sp>
      <p:pic>
        <p:nvPicPr>
          <p:cNvPr id="4" name="Picture 3"/>
          <p:cNvPicPr>
            <a:picLocks noChangeAspect="1"/>
          </p:cNvPicPr>
          <p:nvPr/>
        </p:nvPicPr>
        <p:blipFill>
          <a:blip r:embed="rId2"/>
          <a:stretch>
            <a:fillRect/>
          </a:stretch>
        </p:blipFill>
        <p:spPr>
          <a:xfrm>
            <a:off x="325696" y="1791292"/>
            <a:ext cx="6759836" cy="4051424"/>
          </a:xfrm>
          <a:prstGeom prst="rect">
            <a:avLst/>
          </a:prstGeom>
          <a:ln>
            <a:solidFill>
              <a:schemeClr val="tx2"/>
            </a:solidFill>
          </a:ln>
          <a:effectLst>
            <a:outerShdw blurRad="50800" dist="50800" dir="3120000" algn="ctr" rotWithShape="0">
              <a:srgbClr val="000000">
                <a:alpha val="98000"/>
              </a:srgbClr>
            </a:outerShdw>
          </a:effectLst>
        </p:spPr>
      </p:pic>
      <p:pic>
        <p:nvPicPr>
          <p:cNvPr id="5" name="Picture 4">
            <a:hlinkClick r:id="rId3"/>
          </p:cNvPr>
          <p:cNvPicPr>
            <a:picLocks noChangeAspect="1"/>
          </p:cNvPicPr>
          <p:nvPr/>
        </p:nvPicPr>
        <p:blipFill>
          <a:blip r:embed="rId4"/>
          <a:stretch>
            <a:fillRect/>
          </a:stretch>
        </p:blipFill>
        <p:spPr>
          <a:xfrm>
            <a:off x="6609621" y="1791292"/>
            <a:ext cx="5301343" cy="4061697"/>
          </a:xfrm>
          <a:prstGeom prst="rect">
            <a:avLst/>
          </a:prstGeom>
          <a:ln>
            <a:solidFill>
              <a:schemeClr val="tx2"/>
            </a:solidFill>
          </a:ln>
          <a:effectLst>
            <a:outerShdw blurRad="50800" dist="50800" dir="2940000" algn="ctr" rotWithShape="0">
              <a:srgbClr val="000000">
                <a:alpha val="78000"/>
              </a:srgbClr>
            </a:outerShdw>
          </a:effectLst>
        </p:spPr>
      </p:pic>
    </p:spTree>
    <p:extLst>
      <p:ext uri="{BB962C8B-B14F-4D97-AF65-F5344CB8AC3E}">
        <p14:creationId xmlns:p14="http://schemas.microsoft.com/office/powerpoint/2010/main" val="368822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295400" y="1981201"/>
            <a:ext cx="9601200" cy="3809999"/>
          </a:xfrm>
        </p:spPr>
        <p:txBody>
          <a:bodyPr/>
          <a:lstStyle/>
          <a:p>
            <a:pPr marL="0" indent="0">
              <a:lnSpc>
                <a:spcPct val="100000"/>
              </a:lnSpc>
              <a:buNone/>
            </a:pPr>
            <a:r>
              <a:rPr lang="en-US" dirty="0"/>
              <a:t>Keep it – make it secure, provide access, store and back it up</a:t>
            </a:r>
          </a:p>
          <a:p>
            <a:pPr>
              <a:lnSpc>
                <a:spcPct val="100000"/>
              </a:lnSpc>
            </a:pPr>
            <a:r>
              <a:rPr lang="en-US" dirty="0"/>
              <a:t>DNA sequencing or personal home page</a:t>
            </a:r>
          </a:p>
          <a:p>
            <a:pPr lvl="1">
              <a:lnSpc>
                <a:spcPct val="100000"/>
              </a:lnSpc>
            </a:pPr>
            <a:r>
              <a:rPr lang="en-US" dirty="0">
                <a:hlinkClick r:id="rId2"/>
              </a:rPr>
              <a:t>http://home.physics.leidenuniv.nl/~noort/cgi-bin/nup3_st.py</a:t>
            </a:r>
            <a:endParaRPr lang="en-US" dirty="0"/>
          </a:p>
          <a:p>
            <a:pPr lvl="1">
              <a:lnSpc>
                <a:spcPct val="100000"/>
              </a:lnSpc>
            </a:pPr>
            <a:r>
              <a:rPr lang="en-US" dirty="0">
                <a:hlinkClick r:id="rId3"/>
              </a:rPr>
              <a:t>http://wwwhome.lorentz.leidenuniv.nl/~kschalm/</a:t>
            </a:r>
            <a:endParaRPr lang="en-US" dirty="0"/>
          </a:p>
          <a:p>
            <a:pPr marL="0" indent="0">
              <a:lnSpc>
                <a:spcPct val="100000"/>
              </a:lnSpc>
              <a:buNone/>
            </a:pPr>
            <a:endParaRPr lang="en-US" dirty="0"/>
          </a:p>
          <a:p>
            <a:pPr>
              <a:lnSpc>
                <a:spcPct val="100000"/>
              </a:lnSpc>
            </a:pPr>
            <a:r>
              <a:rPr lang="en-US" dirty="0"/>
              <a:t>EAGLE simulations</a:t>
            </a:r>
          </a:p>
          <a:p>
            <a:pPr lvl="1">
              <a:lnSpc>
                <a:spcPct val="100000"/>
              </a:lnSpc>
            </a:pPr>
            <a:r>
              <a:rPr lang="en-US" dirty="0">
                <a:hlinkClick r:id="rId4"/>
              </a:rPr>
              <a:t>http://eagle.strw.leidenuniv.nl/</a:t>
            </a:r>
            <a:endParaRPr lang="en-US" dirty="0"/>
          </a:p>
          <a:p>
            <a:pPr marL="0" indent="0">
              <a:lnSpc>
                <a:spcPct val="100000"/>
              </a:lnSpc>
              <a:buNone/>
            </a:pPr>
            <a:endParaRPr lang="en-US" dirty="0"/>
          </a:p>
        </p:txBody>
      </p:sp>
      <p:sp>
        <p:nvSpPr>
          <p:cNvPr id="2" name="Title 1"/>
          <p:cNvSpPr>
            <a:spLocks noGrp="1"/>
          </p:cNvSpPr>
          <p:nvPr>
            <p:ph type="title"/>
          </p:nvPr>
        </p:nvSpPr>
        <p:spPr/>
        <p:txBody>
          <a:bodyPr/>
          <a:lstStyle/>
          <a:p>
            <a:r>
              <a:rPr lang="nl-NL" dirty="0"/>
              <a:t>What is Research Data Management</a:t>
            </a:r>
          </a:p>
        </p:txBody>
      </p:sp>
    </p:spTree>
    <p:extLst>
      <p:ext uri="{BB962C8B-B14F-4D97-AF65-F5344CB8AC3E}">
        <p14:creationId xmlns:p14="http://schemas.microsoft.com/office/powerpoint/2010/main" val="334027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1C79-ADDC-4CC6-8C12-5E66A3F17612}"/>
              </a:ext>
            </a:extLst>
          </p:cNvPr>
          <p:cNvSpPr>
            <a:spLocks noGrp="1"/>
          </p:cNvSpPr>
          <p:nvPr>
            <p:ph type="title"/>
          </p:nvPr>
        </p:nvSpPr>
        <p:spPr/>
        <p:txBody>
          <a:bodyPr/>
          <a:lstStyle/>
          <a:p>
            <a:r>
              <a:rPr lang="nl-NL" dirty="0" err="1"/>
              <a:t>What</a:t>
            </a:r>
            <a:r>
              <a:rPr lang="nl-NL" dirty="0"/>
              <a:t> is Research Data Management</a:t>
            </a:r>
            <a:endParaRPr lang="en-US" dirty="0"/>
          </a:p>
        </p:txBody>
      </p:sp>
      <p:sp>
        <p:nvSpPr>
          <p:cNvPr id="3" name="Content Placeholder 2">
            <a:extLst>
              <a:ext uri="{FF2B5EF4-FFF2-40B4-BE49-F238E27FC236}">
                <a16:creationId xmlns:a16="http://schemas.microsoft.com/office/drawing/2014/main" id="{2E0E6361-0EC4-4D12-8A96-B12961D7BCF0}"/>
              </a:ext>
            </a:extLst>
          </p:cNvPr>
          <p:cNvSpPr>
            <a:spLocks noGrp="1"/>
          </p:cNvSpPr>
          <p:nvPr>
            <p:ph idx="1"/>
          </p:nvPr>
        </p:nvSpPr>
        <p:spPr/>
        <p:txBody>
          <a:bodyPr/>
          <a:lstStyle/>
          <a:p>
            <a:pPr marL="0" indent="0">
              <a:buNone/>
            </a:pPr>
            <a:r>
              <a:rPr lang="en-US" dirty="0"/>
              <a:t>Make it findable, allow for Archival research.</a:t>
            </a:r>
          </a:p>
          <a:p>
            <a:pPr marL="0" indent="0">
              <a:buNone/>
            </a:pPr>
            <a:r>
              <a:rPr lang="en-US" dirty="0"/>
              <a:t>Virtual Observatory</a:t>
            </a:r>
            <a:endParaRPr lang="en-US" dirty="0">
              <a:hlinkClick r:id="rId2"/>
            </a:endParaRPr>
          </a:p>
          <a:p>
            <a:r>
              <a:rPr lang="en-US" dirty="0" err="1">
                <a:hlinkClick r:id="rId2"/>
              </a:rPr>
              <a:t>Aladin</a:t>
            </a:r>
            <a:r>
              <a:rPr lang="en-US" dirty="0">
                <a:hlinkClick r:id="rId2"/>
              </a:rPr>
              <a:t> Lite</a:t>
            </a:r>
            <a:endParaRPr lang="en-US" dirty="0"/>
          </a:p>
          <a:p>
            <a:r>
              <a:rPr lang="en-US" dirty="0">
                <a:hlinkClick r:id="rId3"/>
              </a:rPr>
              <a:t>MAST</a:t>
            </a:r>
            <a:endParaRPr lang="en-US" dirty="0"/>
          </a:p>
          <a:p>
            <a:pPr marL="0" indent="0">
              <a:buNone/>
            </a:pPr>
            <a:r>
              <a:rPr lang="en-US" dirty="0"/>
              <a:t>CERN</a:t>
            </a:r>
          </a:p>
          <a:p>
            <a:r>
              <a:rPr lang="en-US" dirty="0" err="1">
                <a:hlinkClick r:id="rId4"/>
              </a:rPr>
              <a:t>Opendata</a:t>
            </a:r>
            <a:endParaRPr lang="en-US" dirty="0"/>
          </a:p>
        </p:txBody>
      </p:sp>
    </p:spTree>
    <p:extLst>
      <p:ext uri="{BB962C8B-B14F-4D97-AF65-F5344CB8AC3E}">
        <p14:creationId xmlns:p14="http://schemas.microsoft.com/office/powerpoint/2010/main" val="178572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295400" y="1981201"/>
            <a:ext cx="9601200" cy="3809999"/>
          </a:xfrm>
        </p:spPr>
        <p:txBody>
          <a:bodyPr/>
          <a:lstStyle/>
          <a:p>
            <a:pPr marL="0" indent="0">
              <a:lnSpc>
                <a:spcPct val="100000"/>
              </a:lnSpc>
              <a:buNone/>
            </a:pPr>
            <a:r>
              <a:rPr lang="en-US" dirty="0"/>
              <a:t>Find information resources, and share with collaborators and more broadly, publish and get cited.</a:t>
            </a:r>
          </a:p>
          <a:p>
            <a:pPr>
              <a:lnSpc>
                <a:spcPct val="100000"/>
              </a:lnSpc>
            </a:pPr>
            <a:r>
              <a:rPr lang="en-US" dirty="0"/>
              <a:t>Astronomy</a:t>
            </a:r>
          </a:p>
          <a:p>
            <a:pPr lvl="1">
              <a:lnSpc>
                <a:spcPct val="100000"/>
              </a:lnSpc>
            </a:pPr>
            <a:r>
              <a:rPr lang="en-US" dirty="0">
                <a:hlinkClick r:id="rId2"/>
              </a:rPr>
              <a:t>https://ui.adsabs.harvard.edu/</a:t>
            </a:r>
            <a:endParaRPr lang="en-US" dirty="0"/>
          </a:p>
          <a:p>
            <a:pPr>
              <a:lnSpc>
                <a:spcPct val="100000"/>
              </a:lnSpc>
            </a:pPr>
            <a:r>
              <a:rPr lang="en-US" dirty="0"/>
              <a:t>Physics (All)</a:t>
            </a:r>
          </a:p>
          <a:p>
            <a:pPr lvl="1">
              <a:lnSpc>
                <a:spcPct val="100000"/>
              </a:lnSpc>
            </a:pPr>
            <a:r>
              <a:rPr lang="en-US" dirty="0">
                <a:hlinkClick r:id="rId3"/>
              </a:rPr>
              <a:t>https://apps.webofknowledge.com/WOS_GeneralSearch_input.do?product=WOS&amp;search_mode=GeneralSearch</a:t>
            </a:r>
            <a:endParaRPr lang="en-US" dirty="0"/>
          </a:p>
          <a:p>
            <a:pPr marL="274320" lvl="1" indent="0">
              <a:lnSpc>
                <a:spcPct val="100000"/>
              </a:lnSpc>
              <a:buNone/>
            </a:pPr>
            <a:endParaRPr lang="en-US" dirty="0"/>
          </a:p>
          <a:p>
            <a:pPr marL="0" indent="0">
              <a:lnSpc>
                <a:spcPct val="100000"/>
              </a:lnSpc>
              <a:buNone/>
            </a:pPr>
            <a:endParaRPr lang="en-US" dirty="0"/>
          </a:p>
        </p:txBody>
      </p:sp>
      <p:sp>
        <p:nvSpPr>
          <p:cNvPr id="2" name="Title 1"/>
          <p:cNvSpPr>
            <a:spLocks noGrp="1"/>
          </p:cNvSpPr>
          <p:nvPr>
            <p:ph type="title"/>
          </p:nvPr>
        </p:nvSpPr>
        <p:spPr/>
        <p:txBody>
          <a:bodyPr/>
          <a:lstStyle/>
          <a:p>
            <a:r>
              <a:rPr lang="nl-NL" dirty="0"/>
              <a:t>What is Research Data Management</a:t>
            </a:r>
          </a:p>
        </p:txBody>
      </p:sp>
    </p:spTree>
    <p:extLst>
      <p:ext uri="{BB962C8B-B14F-4D97-AF65-F5344CB8AC3E}">
        <p14:creationId xmlns:p14="http://schemas.microsoft.com/office/powerpoint/2010/main" val="409317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541573"/>
            <a:ext cx="9876576" cy="2743200"/>
          </a:xfrm>
        </p:spPr>
        <p:txBody>
          <a:bodyPr/>
          <a:lstStyle/>
          <a:p>
            <a:r>
              <a:rPr lang="en-US" dirty="0"/>
              <a:t>Why Data Management</a:t>
            </a:r>
          </a:p>
        </p:txBody>
      </p:sp>
      <p:sp>
        <p:nvSpPr>
          <p:cNvPr id="3" name="Text Placeholder 2"/>
          <p:cNvSpPr>
            <a:spLocks noGrp="1"/>
          </p:cNvSpPr>
          <p:nvPr>
            <p:ph type="body" idx="1"/>
          </p:nvPr>
        </p:nvSpPr>
        <p:spPr/>
        <p:txBody>
          <a:bodyPr/>
          <a:lstStyle/>
          <a:p>
            <a:r>
              <a:rPr lang="en-US" dirty="0"/>
              <a:t>History of questionable practices</a:t>
            </a:r>
          </a:p>
        </p:txBody>
      </p:sp>
    </p:spTree>
    <p:extLst>
      <p:ext uri="{BB962C8B-B14F-4D97-AF65-F5344CB8AC3E}">
        <p14:creationId xmlns:p14="http://schemas.microsoft.com/office/powerpoint/2010/main" val="186134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Research Data Management</a:t>
            </a:r>
          </a:p>
        </p:txBody>
      </p:sp>
      <p:sp>
        <p:nvSpPr>
          <p:cNvPr id="3" name="Content Placeholder 2"/>
          <p:cNvSpPr>
            <a:spLocks noGrp="1"/>
          </p:cNvSpPr>
          <p:nvPr>
            <p:ph idx="1"/>
          </p:nvPr>
        </p:nvSpPr>
        <p:spPr/>
        <p:txBody>
          <a:bodyPr/>
          <a:lstStyle/>
          <a:p>
            <a:pPr marL="0" indent="0">
              <a:lnSpc>
                <a:spcPct val="100000"/>
              </a:lnSpc>
              <a:buNone/>
            </a:pPr>
            <a:r>
              <a:rPr lang="en-US" dirty="0"/>
              <a:t>Since the public disclosure of </a:t>
            </a:r>
            <a:r>
              <a:rPr lang="en-US" dirty="0" err="1"/>
              <a:t>Diederik</a:t>
            </a:r>
            <a:r>
              <a:rPr lang="en-US" dirty="0"/>
              <a:t> </a:t>
            </a:r>
            <a:r>
              <a:rPr lang="en-US" dirty="0" err="1"/>
              <a:t>Stapel’s</a:t>
            </a:r>
            <a:r>
              <a:rPr lang="en-US" dirty="0"/>
              <a:t> fraud</a:t>
            </a:r>
          </a:p>
          <a:p>
            <a:pPr>
              <a:lnSpc>
                <a:spcPct val="100000"/>
              </a:lnSpc>
            </a:pPr>
            <a:r>
              <a:rPr lang="en-US" dirty="0"/>
              <a:t>Falsification and fabrication, and not about plagiarism</a:t>
            </a:r>
          </a:p>
          <a:p>
            <a:pPr>
              <a:lnSpc>
                <a:spcPct val="100000"/>
              </a:lnSpc>
            </a:pPr>
            <a:r>
              <a:rPr lang="en-US" dirty="0"/>
              <a:t>Resulted in the development or (re)enforcement of a number of measures and regulations to foster a climate of scientific integrity nationally and at institutional levels</a:t>
            </a:r>
          </a:p>
          <a:p>
            <a:pPr>
              <a:lnSpc>
                <a:spcPct val="100000"/>
              </a:lnSpc>
            </a:pPr>
            <a:r>
              <a:rPr lang="en-US" dirty="0"/>
              <a:t>In January 2014, representatives of a range of stakeholders came together at the request of the Netherlands </a:t>
            </a:r>
            <a:r>
              <a:rPr lang="en-US" dirty="0" err="1"/>
              <a:t>eScience</a:t>
            </a:r>
            <a:r>
              <a:rPr lang="en-US" dirty="0"/>
              <a:t> Center and the Dutch </a:t>
            </a:r>
            <a:r>
              <a:rPr lang="en-US" dirty="0" err="1"/>
              <a:t>Techcentre</a:t>
            </a:r>
            <a:r>
              <a:rPr lang="en-US" dirty="0"/>
              <a:t> for the Life Sciences (DTL) at the Lorentz Center in Leiden.</a:t>
            </a:r>
          </a:p>
          <a:p>
            <a:pPr lvl="1">
              <a:lnSpc>
                <a:spcPct val="100000"/>
              </a:lnSpc>
            </a:pPr>
            <a:r>
              <a:rPr lang="en-US" dirty="0">
                <a:hlinkClick r:id="rId3"/>
              </a:rPr>
              <a:t>Jointly Designing a Data </a:t>
            </a:r>
            <a:r>
              <a:rPr lang="en-US" dirty="0" err="1">
                <a:hlinkClick r:id="rId3"/>
              </a:rPr>
              <a:t>FAIRport</a:t>
            </a:r>
            <a:r>
              <a:rPr lang="en-US" dirty="0">
                <a:hlinkClick r:id="rId3"/>
              </a:rPr>
              <a:t>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721" y="0"/>
            <a:ext cx="4849279" cy="6858000"/>
          </a:xfrm>
          <a:prstGeom prst="rect">
            <a:avLst/>
          </a:prstGeom>
        </p:spPr>
      </p:pic>
    </p:spTree>
    <p:extLst>
      <p:ext uri="{BB962C8B-B14F-4D97-AF65-F5344CB8AC3E}">
        <p14:creationId xmlns:p14="http://schemas.microsoft.com/office/powerpoint/2010/main" val="7858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455"/>
          <a:stretch/>
        </p:blipFill>
        <p:spPr>
          <a:xfrm>
            <a:off x="7107261" y="990254"/>
            <a:ext cx="4826322" cy="3194119"/>
          </a:xfrm>
          <a:prstGeom prst="rect">
            <a:avLst/>
          </a:prstGeom>
        </p:spPr>
      </p:pic>
      <p:sp>
        <p:nvSpPr>
          <p:cNvPr id="2" name="Title 1"/>
          <p:cNvSpPr>
            <a:spLocks noGrp="1"/>
          </p:cNvSpPr>
          <p:nvPr>
            <p:ph type="title"/>
          </p:nvPr>
        </p:nvSpPr>
        <p:spPr/>
        <p:txBody>
          <a:bodyPr/>
          <a:lstStyle/>
          <a:p>
            <a:r>
              <a:rPr lang="en-US" dirty="0"/>
              <a:t>Why Research Data Management</a:t>
            </a:r>
          </a:p>
        </p:txBody>
      </p:sp>
      <p:sp>
        <p:nvSpPr>
          <p:cNvPr id="3" name="Content Placeholder 2"/>
          <p:cNvSpPr>
            <a:spLocks noGrp="1"/>
          </p:cNvSpPr>
          <p:nvPr>
            <p:ph idx="1"/>
          </p:nvPr>
        </p:nvSpPr>
        <p:spPr/>
        <p:txBody>
          <a:bodyPr/>
          <a:lstStyle/>
          <a:p>
            <a:pPr marL="0" indent="0">
              <a:buNone/>
            </a:pPr>
            <a:r>
              <a:rPr lang="en-US" dirty="0"/>
              <a:t>Concerns the organization of data, </a:t>
            </a:r>
          </a:p>
          <a:p>
            <a:r>
              <a:rPr lang="en-US" dirty="0"/>
              <a:t>from the start when data are collected </a:t>
            </a:r>
          </a:p>
          <a:p>
            <a:r>
              <a:rPr lang="en-US" dirty="0"/>
              <a:t>through to the dissemination and </a:t>
            </a:r>
          </a:p>
          <a:p>
            <a:r>
              <a:rPr lang="en-US" dirty="0"/>
              <a:t>archiving of valuable results. </a:t>
            </a:r>
          </a:p>
          <a:p>
            <a:pPr marL="0" indent="0">
              <a:buNone/>
            </a:pPr>
            <a:r>
              <a:rPr lang="en-US" dirty="0"/>
              <a:t>It aims to ensure </a:t>
            </a:r>
          </a:p>
          <a:p>
            <a:r>
              <a:rPr lang="en-US" dirty="0"/>
              <a:t>reliable verification of results, and </a:t>
            </a:r>
          </a:p>
          <a:p>
            <a:r>
              <a:rPr lang="en-US" dirty="0"/>
              <a:t>permits new and innovative research built on existing information.</a:t>
            </a:r>
          </a:p>
          <a:p>
            <a:endParaRPr lang="en-US" dirty="0"/>
          </a:p>
        </p:txBody>
      </p:sp>
      <p:sp>
        <p:nvSpPr>
          <p:cNvPr id="5" name="Rectangle 4"/>
          <p:cNvSpPr/>
          <p:nvPr/>
        </p:nvSpPr>
        <p:spPr>
          <a:xfrm>
            <a:off x="10896600" y="3717235"/>
            <a:ext cx="871330" cy="38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4767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Research Data Management</a:t>
            </a:r>
          </a:p>
        </p:txBody>
      </p:sp>
      <p:sp>
        <p:nvSpPr>
          <p:cNvPr id="3" name="Content Placeholder 2"/>
          <p:cNvSpPr>
            <a:spLocks noGrp="1"/>
          </p:cNvSpPr>
          <p:nvPr>
            <p:ph idx="1"/>
          </p:nvPr>
        </p:nvSpPr>
        <p:spPr/>
        <p:txBody>
          <a:bodyPr/>
          <a:lstStyle/>
          <a:p>
            <a:pPr marL="0" indent="0">
              <a:buNone/>
            </a:pPr>
            <a:r>
              <a:rPr lang="en-US" dirty="0"/>
              <a:t>By managing your data you will:</a:t>
            </a:r>
          </a:p>
          <a:p>
            <a:r>
              <a:rPr lang="en-US" dirty="0"/>
              <a:t>Guarantee research integrity and replication.</a:t>
            </a:r>
          </a:p>
          <a:p>
            <a:r>
              <a:rPr lang="en-US" dirty="0"/>
              <a:t>Ensure that research data are authentic, complete, and reliable.</a:t>
            </a:r>
          </a:p>
          <a:p>
            <a:r>
              <a:rPr lang="en-US" dirty="0"/>
              <a:t>Minimize the risk of losing your data.</a:t>
            </a:r>
          </a:p>
          <a:p>
            <a:r>
              <a:rPr lang="en-US" dirty="0"/>
              <a:t>Increase research efficiency.</a:t>
            </a:r>
          </a:p>
          <a:p>
            <a:r>
              <a:rPr lang="en-US" dirty="0"/>
              <a:t>Prevent duplication of effort by enabling others to use your data.</a:t>
            </a:r>
          </a:p>
          <a:p>
            <a:r>
              <a:rPr lang="en-US" dirty="0"/>
              <a:t>Meet funding agency requirement. </a:t>
            </a:r>
          </a:p>
        </p:txBody>
      </p:sp>
    </p:spTree>
    <p:extLst>
      <p:ext uri="{BB962C8B-B14F-4D97-AF65-F5344CB8AC3E}">
        <p14:creationId xmlns:p14="http://schemas.microsoft.com/office/powerpoint/2010/main" val="367625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BSc Research Skills Week</a:t>
            </a:r>
          </a:p>
        </p:txBody>
      </p:sp>
      <p:sp>
        <p:nvSpPr>
          <p:cNvPr id="3" name="Content Placeholder 2"/>
          <p:cNvSpPr>
            <a:spLocks noGrp="1"/>
          </p:cNvSpPr>
          <p:nvPr>
            <p:ph idx="1"/>
          </p:nvPr>
        </p:nvSpPr>
        <p:spPr/>
        <p:txBody>
          <a:bodyPr/>
          <a:lstStyle/>
          <a:p>
            <a:r>
              <a:rPr lang="en-US" dirty="0"/>
              <a:t>Research Data Management (FAIR)</a:t>
            </a:r>
          </a:p>
          <a:p>
            <a:r>
              <a:rPr lang="en-US" dirty="0"/>
              <a:t>Security </a:t>
            </a:r>
          </a:p>
          <a:p>
            <a:r>
              <a:rPr lang="en-US" dirty="0"/>
              <a:t>Potential implementation, tips &amp; tricks, for 'my data' to be compatible with FAIR</a:t>
            </a:r>
          </a:p>
          <a:p>
            <a:r>
              <a:rPr lang="en-US" dirty="0"/>
              <a:t>Our hardware infrastructure</a:t>
            </a:r>
          </a:p>
          <a:p>
            <a:pPr marL="0" indent="0">
              <a:buNone/>
            </a:pPr>
            <a:endParaRPr lang="en-US" dirty="0"/>
          </a:p>
          <a:p>
            <a:endParaRPr lang="en-US" dirty="0"/>
          </a:p>
        </p:txBody>
      </p:sp>
    </p:spTree>
    <p:extLst>
      <p:ext uri="{BB962C8B-B14F-4D97-AF65-F5344CB8AC3E}">
        <p14:creationId xmlns:p14="http://schemas.microsoft.com/office/powerpoint/2010/main" val="3173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Research Data Management</a:t>
            </a:r>
          </a:p>
        </p:txBody>
      </p:sp>
      <p:sp>
        <p:nvSpPr>
          <p:cNvPr id="3" name="Content Placeholder 2"/>
          <p:cNvSpPr>
            <a:spLocks noGrp="1"/>
          </p:cNvSpPr>
          <p:nvPr>
            <p:ph idx="1"/>
          </p:nvPr>
        </p:nvSpPr>
        <p:spPr/>
        <p:txBody>
          <a:bodyPr>
            <a:noAutofit/>
          </a:bodyPr>
          <a:lstStyle/>
          <a:p>
            <a:pPr marL="0" indent="0">
              <a:buNone/>
            </a:pPr>
            <a:r>
              <a:rPr lang="en-US" dirty="0"/>
              <a:t>More practical reasons to do RDM</a:t>
            </a:r>
          </a:p>
          <a:p>
            <a:r>
              <a:rPr lang="en-US" dirty="0"/>
              <a:t>Good science is based on 'good' data</a:t>
            </a:r>
          </a:p>
          <a:p>
            <a:r>
              <a:rPr lang="en-US" dirty="0"/>
              <a:t>You do not wish to run the risk of data loss (computer crash, researchers' mobility, ...)</a:t>
            </a:r>
          </a:p>
          <a:p>
            <a:r>
              <a:rPr lang="en-US" dirty="0"/>
              <a:t>You yourself might wish to reuse the data at a later stage - and you'd like to be able to trace in how the data were obtained and analyzed</a:t>
            </a:r>
          </a:p>
          <a:p>
            <a:r>
              <a:rPr lang="en-US" dirty="0"/>
              <a:t>Some research can only be done once (archeological excavation, meteorological observations, ...) and must be well documented</a:t>
            </a:r>
          </a:p>
          <a:p>
            <a:r>
              <a:rPr lang="en-US" dirty="0"/>
              <a:t>You care about scientific integrity</a:t>
            </a:r>
          </a:p>
          <a:p>
            <a:pPr marL="0" indent="0">
              <a:buNone/>
            </a:pPr>
            <a:endParaRPr lang="en" dirty="0"/>
          </a:p>
          <a:p>
            <a:pPr marL="0" indent="0">
              <a:lnSpc>
                <a:spcPct val="120000"/>
              </a:lnSpc>
              <a:buNone/>
            </a:pPr>
            <a:endParaRPr lang="en-US" sz="1200" dirty="0">
              <a:latin typeface="+mj-lt"/>
            </a:endParaRPr>
          </a:p>
        </p:txBody>
      </p:sp>
    </p:spTree>
    <p:extLst>
      <p:ext uri="{BB962C8B-B14F-4D97-AF65-F5344CB8AC3E}">
        <p14:creationId xmlns:p14="http://schemas.microsoft.com/office/powerpoint/2010/main" val="339900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Research Data Management</a:t>
            </a:r>
          </a:p>
        </p:txBody>
      </p:sp>
      <p:sp>
        <p:nvSpPr>
          <p:cNvPr id="3" name="Content Placeholder 2"/>
          <p:cNvSpPr>
            <a:spLocks noGrp="1"/>
          </p:cNvSpPr>
          <p:nvPr>
            <p:ph idx="1"/>
          </p:nvPr>
        </p:nvSpPr>
        <p:spPr/>
        <p:txBody>
          <a:bodyPr>
            <a:noAutofit/>
          </a:bodyPr>
          <a:lstStyle/>
          <a:p>
            <a:r>
              <a:rPr lang="en-US" dirty="0"/>
              <a:t>You want to guarantee research reproducibility as much as possible</a:t>
            </a:r>
          </a:p>
          <a:p>
            <a:r>
              <a:rPr lang="en-US" dirty="0"/>
              <a:t>You are concerned about intellectual property rights on data which you created or processed</a:t>
            </a:r>
          </a:p>
          <a:p>
            <a:r>
              <a:rPr lang="en-US" dirty="0"/>
              <a:t>You wish to share your data since you also reuse existing data</a:t>
            </a:r>
          </a:p>
          <a:p>
            <a:r>
              <a:rPr lang="en-US" dirty="0"/>
              <a:t>You are involved in a multi-partner project and agreements on dealing with the data need to be in place</a:t>
            </a:r>
          </a:p>
          <a:p>
            <a:r>
              <a:rPr lang="en-US" dirty="0"/>
              <a:t>Publishing research data is a scientifically acknowledged output which can generate citations</a:t>
            </a:r>
          </a:p>
          <a:p>
            <a:r>
              <a:rPr lang="en-US" dirty="0"/>
              <a:t>Your funder wants you to (NWO, Horizon 2020)</a:t>
            </a:r>
          </a:p>
          <a:p>
            <a:endParaRPr lang="en" dirty="0"/>
          </a:p>
          <a:p>
            <a:pPr marL="0" indent="0">
              <a:lnSpc>
                <a:spcPct val="120000"/>
              </a:lnSpc>
              <a:buNone/>
            </a:pPr>
            <a:endParaRPr lang="en-US" sz="1200" dirty="0">
              <a:latin typeface="+mj-lt"/>
            </a:endParaRPr>
          </a:p>
        </p:txBody>
      </p:sp>
    </p:spTree>
    <p:extLst>
      <p:ext uri="{BB962C8B-B14F-4D97-AF65-F5344CB8AC3E}">
        <p14:creationId xmlns:p14="http://schemas.microsoft.com/office/powerpoint/2010/main" val="318971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C129-829F-4DD6-9CDB-2BB8C80DB50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188085-4B92-4473-901C-D9B0F5FA38E0}"/>
              </a:ext>
            </a:extLst>
          </p:cNvPr>
          <p:cNvPicPr>
            <a:picLocks noGrp="1" noChangeAspect="1"/>
          </p:cNvPicPr>
          <p:nvPr>
            <p:ph idx="1"/>
          </p:nvPr>
        </p:nvPicPr>
        <p:blipFill>
          <a:blip r:embed="rId2"/>
          <a:stretch>
            <a:fillRect/>
          </a:stretch>
        </p:blipFill>
        <p:spPr>
          <a:xfrm>
            <a:off x="837294" y="261767"/>
            <a:ext cx="10347778" cy="5820626"/>
          </a:xfrm>
        </p:spPr>
      </p:pic>
    </p:spTree>
    <p:extLst>
      <p:ext uri="{BB962C8B-B14F-4D97-AF65-F5344CB8AC3E}">
        <p14:creationId xmlns:p14="http://schemas.microsoft.com/office/powerpoint/2010/main" val="427767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41443" y="1224305"/>
            <a:ext cx="6191066" cy="3551464"/>
          </a:xfrm>
          <a:prstGeom prst="rect">
            <a:avLst/>
          </a:prstGeom>
        </p:spPr>
      </p:pic>
      <p:sp>
        <p:nvSpPr>
          <p:cNvPr id="6" name="Title 1">
            <a:extLst>
              <a:ext uri="{FF2B5EF4-FFF2-40B4-BE49-F238E27FC236}">
                <a16:creationId xmlns:a16="http://schemas.microsoft.com/office/drawing/2014/main" id="{D7C96B45-AFB6-5E40-A60E-8C877A94A698}"/>
              </a:ext>
            </a:extLst>
          </p:cNvPr>
          <p:cNvSpPr txBox="1">
            <a:spLocks/>
          </p:cNvSpPr>
          <p:nvPr/>
        </p:nvSpPr>
        <p:spPr>
          <a:xfrm>
            <a:off x="518899" y="272177"/>
            <a:ext cx="11149188" cy="6007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r>
              <a:rPr lang="en-GB"/>
              <a:t>Research Data: </a:t>
            </a:r>
            <a:r>
              <a:rPr lang="en-GB" i="1"/>
              <a:t>“A Gift of Abundance”</a:t>
            </a:r>
            <a:endParaRPr lang="en-GB" i="1" dirty="0"/>
          </a:p>
        </p:txBody>
      </p:sp>
      <p:sp>
        <p:nvSpPr>
          <p:cNvPr id="7" name="Rectangle 6"/>
          <p:cNvSpPr/>
          <p:nvPr/>
        </p:nvSpPr>
        <p:spPr>
          <a:xfrm>
            <a:off x="8127941" y="1747689"/>
            <a:ext cx="664028"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p:cNvSpPr/>
          <p:nvPr/>
        </p:nvSpPr>
        <p:spPr>
          <a:xfrm rot="16200000">
            <a:off x="799507" y="2608160"/>
            <a:ext cx="1371658" cy="338554"/>
          </a:xfrm>
          <a:prstGeom prst="rect">
            <a:avLst/>
          </a:prstGeom>
        </p:spPr>
        <p:txBody>
          <a:bodyPr wrap="none">
            <a:spAutoFit/>
          </a:bodyPr>
          <a:lstStyle/>
          <a:p>
            <a:r>
              <a:rPr lang="nl-NL" sz="1600" dirty="0"/>
              <a:t>Data citations </a:t>
            </a:r>
          </a:p>
        </p:txBody>
      </p:sp>
      <p:sp>
        <p:nvSpPr>
          <p:cNvPr id="9" name="Rectangle 8"/>
          <p:cNvSpPr/>
          <p:nvPr/>
        </p:nvSpPr>
        <p:spPr>
          <a:xfrm>
            <a:off x="5196354" y="5068741"/>
            <a:ext cx="541815" cy="338554"/>
          </a:xfrm>
          <a:prstGeom prst="rect">
            <a:avLst/>
          </a:prstGeom>
        </p:spPr>
        <p:txBody>
          <a:bodyPr wrap="none">
            <a:spAutoFit/>
          </a:bodyPr>
          <a:lstStyle/>
          <a:p>
            <a:r>
              <a:rPr lang="nl-NL" sz="1600" dirty="0"/>
              <a:t>Year</a:t>
            </a:r>
          </a:p>
        </p:txBody>
      </p:sp>
      <p:sp>
        <p:nvSpPr>
          <p:cNvPr id="10" name="Rectangle 9"/>
          <p:cNvSpPr/>
          <p:nvPr/>
        </p:nvSpPr>
        <p:spPr>
          <a:xfrm>
            <a:off x="1300670" y="6170942"/>
            <a:ext cx="4542910" cy="307777"/>
          </a:xfrm>
          <a:prstGeom prst="rect">
            <a:avLst/>
          </a:prstGeom>
        </p:spPr>
        <p:txBody>
          <a:bodyPr wrap="none">
            <a:spAutoFit/>
          </a:bodyPr>
          <a:lstStyle/>
          <a:p>
            <a:r>
              <a:rPr lang="nl-NL" sz="1400" dirty="0"/>
              <a:t>Source: </a:t>
            </a:r>
            <a:r>
              <a:rPr lang="nl-NL" sz="1400" i="1" dirty="0"/>
              <a:t>The State of Open Data 2018</a:t>
            </a:r>
            <a:r>
              <a:rPr lang="nl-NL" sz="1400" dirty="0"/>
              <a:t>, Digital Science Report</a:t>
            </a:r>
          </a:p>
        </p:txBody>
      </p:sp>
      <p:sp>
        <p:nvSpPr>
          <p:cNvPr id="11" name="Rectangle 10"/>
          <p:cNvSpPr/>
          <p:nvPr/>
        </p:nvSpPr>
        <p:spPr>
          <a:xfrm>
            <a:off x="1300670" y="5439901"/>
            <a:ext cx="6649573" cy="584775"/>
          </a:xfrm>
          <a:prstGeom prst="rect">
            <a:avLst/>
          </a:prstGeom>
        </p:spPr>
        <p:txBody>
          <a:bodyPr wrap="square">
            <a:spAutoFit/>
          </a:bodyPr>
          <a:lstStyle/>
          <a:p>
            <a:r>
              <a:rPr lang="en-US" sz="1600" dirty="0">
                <a:latin typeface="Calibri" panose="020F0502020204030204" pitchFamily="34" charset="0"/>
              </a:rPr>
              <a:t>The hockey stick graph indicates the exponential growth of datasets that are being made available. </a:t>
            </a:r>
            <a:endParaRPr lang="nl-NL" sz="1600" dirty="0"/>
          </a:p>
        </p:txBody>
      </p:sp>
      <p:pic>
        <p:nvPicPr>
          <p:cNvPr id="12" name="Picture 6" descr="Bestand:FAIR data princip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2995" y="1590266"/>
            <a:ext cx="2975092" cy="101153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3" name="Picture 8" descr="https://www.cit-ec.de/sites/default/files/styles/image_small_landscape__scale_crop_220x147_/public/wordcloud2_0.jpg?itok=7iffTJG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1969" y="3476565"/>
            <a:ext cx="3017560" cy="20162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5996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Research Data Management</a:t>
            </a:r>
          </a:p>
        </p:txBody>
      </p:sp>
      <p:sp>
        <p:nvSpPr>
          <p:cNvPr id="3" name="Content Placeholder 2"/>
          <p:cNvSpPr>
            <a:spLocks noGrp="1"/>
          </p:cNvSpPr>
          <p:nvPr>
            <p:ph idx="1"/>
          </p:nvPr>
        </p:nvSpPr>
        <p:spPr/>
        <p:txBody>
          <a:bodyPr/>
          <a:lstStyle/>
          <a:p>
            <a:pPr marL="0" indent="0">
              <a:buNone/>
            </a:pPr>
            <a:r>
              <a:rPr lang="en-US" dirty="0"/>
              <a:t>FAIR Facets (</a:t>
            </a:r>
            <a:r>
              <a:rPr lang="en" dirty="0">
                <a:solidFill>
                  <a:srgbClr val="222222"/>
                </a:solidFill>
              </a:rPr>
              <a:t>The FAIR Guiding Principles for scientific data management and stewardship):</a:t>
            </a:r>
            <a:endParaRPr lang="en-US" dirty="0"/>
          </a:p>
          <a:p>
            <a:r>
              <a:rPr lang="en-US" dirty="0"/>
              <a:t>Data should be </a:t>
            </a:r>
            <a:r>
              <a:rPr lang="en-US" b="1" dirty="0"/>
              <a:t>Findable</a:t>
            </a:r>
            <a:endParaRPr lang="en-US" dirty="0"/>
          </a:p>
          <a:p>
            <a:r>
              <a:rPr lang="en-US" dirty="0"/>
              <a:t>Data should be </a:t>
            </a:r>
            <a:r>
              <a:rPr lang="en-US" b="1" dirty="0"/>
              <a:t>Accessible</a:t>
            </a:r>
            <a:endParaRPr lang="en-US" dirty="0"/>
          </a:p>
          <a:p>
            <a:r>
              <a:rPr lang="en-US" dirty="0"/>
              <a:t>Data should be </a:t>
            </a:r>
            <a:r>
              <a:rPr lang="en-US" b="1" dirty="0"/>
              <a:t>Interoperable</a:t>
            </a:r>
            <a:endParaRPr lang="en-US" dirty="0"/>
          </a:p>
          <a:p>
            <a:r>
              <a:rPr lang="en-US" dirty="0"/>
              <a:t>Data should be </a:t>
            </a:r>
            <a:r>
              <a:rPr lang="en-US" b="1" dirty="0"/>
              <a:t>Re-usable</a:t>
            </a:r>
            <a:r>
              <a:rPr lang="en-US" dirty="0"/>
              <a:t>.</a:t>
            </a:r>
          </a:p>
        </p:txBody>
      </p:sp>
      <p:pic>
        <p:nvPicPr>
          <p:cNvPr id="4" name="Picture 6" descr="Bestand:FAIR data princip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421" y="3328738"/>
            <a:ext cx="3606928" cy="1226355"/>
          </a:xfrm>
          <a:prstGeom prst="rect">
            <a:avLst/>
          </a:prstGeom>
          <a:noFill/>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0839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Findable</a:t>
            </a:r>
          </a:p>
        </p:txBody>
      </p:sp>
      <p:sp>
        <p:nvSpPr>
          <p:cNvPr id="3" name="Content Placeholder 2"/>
          <p:cNvSpPr>
            <a:spLocks noGrp="1"/>
          </p:cNvSpPr>
          <p:nvPr>
            <p:ph idx="1"/>
          </p:nvPr>
        </p:nvSpPr>
        <p:spPr/>
        <p:txBody>
          <a:bodyPr/>
          <a:lstStyle/>
          <a:p>
            <a:pPr marL="349250" indent="-342900">
              <a:lnSpc>
                <a:spcPct val="115000"/>
              </a:lnSpc>
              <a:spcBef>
                <a:spcPts val="600"/>
              </a:spcBef>
              <a:buClr>
                <a:schemeClr val="accent1"/>
              </a:buClr>
            </a:pPr>
            <a:r>
              <a:rPr lang="en" dirty="0">
                <a:solidFill>
                  <a:srgbClr val="000000"/>
                </a:solidFill>
                <a:latin typeface="Helvetica Neue Light"/>
                <a:ea typeface="Helvetica Neue Light"/>
                <a:cs typeface="Helvetica Neue Light"/>
                <a:sym typeface="Helvetica Neue Light"/>
              </a:rPr>
              <a:t>F1. (meta)data are assigned a </a:t>
            </a:r>
            <a:r>
              <a:rPr lang="en" b="1" i="1" dirty="0">
                <a:solidFill>
                  <a:srgbClr val="000000"/>
                </a:solidFill>
                <a:latin typeface="Helvetica Neue"/>
                <a:ea typeface="Helvetica Neue"/>
                <a:cs typeface="Helvetica Neue"/>
                <a:sym typeface="Helvetica Neue"/>
              </a:rPr>
              <a:t>globally unique and persistent</a:t>
            </a:r>
            <a:r>
              <a:rPr lang="en" dirty="0">
                <a:solidFill>
                  <a:srgbClr val="000000"/>
                </a:solidFill>
                <a:latin typeface="Helvetica Neue Light"/>
                <a:ea typeface="Helvetica Neue Light"/>
                <a:cs typeface="Helvetica Neue Light"/>
                <a:sym typeface="Helvetica Neue Light"/>
              </a:rPr>
              <a:t> identifier</a:t>
            </a:r>
          </a:p>
          <a:p>
            <a:pPr marL="349250" indent="-342900">
              <a:lnSpc>
                <a:spcPct val="115000"/>
              </a:lnSpc>
              <a:spcBef>
                <a:spcPts val="600"/>
              </a:spcBef>
              <a:buClr>
                <a:schemeClr val="accent1"/>
              </a:buClr>
            </a:pPr>
            <a:r>
              <a:rPr lang="en" dirty="0">
                <a:solidFill>
                  <a:srgbClr val="000000"/>
                </a:solidFill>
                <a:latin typeface="Helvetica Neue Light"/>
                <a:ea typeface="Helvetica Neue Light"/>
                <a:cs typeface="Helvetica Neue Light"/>
                <a:sym typeface="Helvetica Neue Light"/>
              </a:rPr>
              <a:t>F2. data are described with rich metadata</a:t>
            </a:r>
          </a:p>
          <a:p>
            <a:pPr marL="349250" indent="-342900">
              <a:lnSpc>
                <a:spcPct val="115000"/>
              </a:lnSpc>
              <a:spcBef>
                <a:spcPts val="600"/>
              </a:spcBef>
              <a:buClr>
                <a:schemeClr val="accent1"/>
              </a:buClr>
            </a:pPr>
            <a:r>
              <a:rPr lang="en" dirty="0">
                <a:solidFill>
                  <a:srgbClr val="000000"/>
                </a:solidFill>
                <a:latin typeface="Helvetica Neue Light"/>
                <a:ea typeface="Helvetica Neue Light"/>
                <a:cs typeface="Helvetica Neue Light"/>
                <a:sym typeface="Helvetica Neue Light"/>
              </a:rPr>
              <a:t>F3. metadata clearly and explicitly include the identifier of the data it describes</a:t>
            </a:r>
          </a:p>
          <a:p>
            <a:pPr marL="349250" indent="-342900">
              <a:lnSpc>
                <a:spcPct val="115000"/>
              </a:lnSpc>
              <a:spcBef>
                <a:spcPts val="600"/>
              </a:spcBef>
              <a:buClr>
                <a:schemeClr val="accent1"/>
              </a:buClr>
            </a:pPr>
            <a:r>
              <a:rPr lang="en" dirty="0">
                <a:solidFill>
                  <a:srgbClr val="000000"/>
                </a:solidFill>
                <a:latin typeface="Helvetica Neue Light"/>
                <a:ea typeface="Helvetica Neue Light"/>
                <a:cs typeface="Helvetica Neue Light"/>
                <a:sym typeface="Helvetica Neue Light"/>
              </a:rPr>
              <a:t>F4. (meta)data are registered or indexed in a searchable resource</a:t>
            </a:r>
          </a:p>
        </p:txBody>
      </p:sp>
    </p:spTree>
    <p:extLst>
      <p:ext uri="{BB962C8B-B14F-4D97-AF65-F5344CB8AC3E}">
        <p14:creationId xmlns:p14="http://schemas.microsoft.com/office/powerpoint/2010/main" val="175013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Metadata</a:t>
            </a:r>
          </a:p>
        </p:txBody>
      </p:sp>
      <p:sp>
        <p:nvSpPr>
          <p:cNvPr id="3" name="Content Placeholder 2"/>
          <p:cNvSpPr>
            <a:spLocks noGrp="1"/>
          </p:cNvSpPr>
          <p:nvPr>
            <p:ph idx="1"/>
          </p:nvPr>
        </p:nvSpPr>
        <p:spPr/>
        <p:txBody>
          <a:bodyPr/>
          <a:lstStyle/>
          <a:p>
            <a:pPr marL="457200" lvl="0" indent="-342900">
              <a:lnSpc>
                <a:spcPct val="115000"/>
              </a:lnSpc>
              <a:spcBef>
                <a:spcPts val="0"/>
              </a:spcBef>
            </a:pPr>
            <a:r>
              <a:rPr lang="en" dirty="0"/>
              <a:t>Data that provides information about other data</a:t>
            </a:r>
          </a:p>
          <a:p>
            <a:pPr marL="457200" lvl="0" indent="-342900">
              <a:lnSpc>
                <a:spcPct val="115000"/>
              </a:lnSpc>
              <a:spcBef>
                <a:spcPts val="0"/>
              </a:spcBef>
            </a:pPr>
            <a:r>
              <a:rPr lang="en" dirty="0">
                <a:solidFill>
                  <a:srgbClr val="222222"/>
                </a:solidFill>
                <a:highlight>
                  <a:srgbClr val="FFFFFF"/>
                </a:highlight>
              </a:rPr>
              <a:t>Descriptive metadata describes a resource for purposes such as discovery and identification. It can include elements such as </a:t>
            </a:r>
          </a:p>
          <a:p>
            <a:pPr marL="685800" lvl="1" indent="-342900">
              <a:lnSpc>
                <a:spcPct val="115000"/>
              </a:lnSpc>
              <a:spcBef>
                <a:spcPts val="0"/>
              </a:spcBef>
            </a:pPr>
            <a:r>
              <a:rPr lang="en" dirty="0">
                <a:solidFill>
                  <a:srgbClr val="222222"/>
                </a:solidFill>
                <a:highlight>
                  <a:srgbClr val="FFFFFF"/>
                </a:highlight>
              </a:rPr>
              <a:t>Title</a:t>
            </a:r>
          </a:p>
          <a:p>
            <a:pPr marL="685800" lvl="1" indent="-342900">
              <a:lnSpc>
                <a:spcPct val="115000"/>
              </a:lnSpc>
              <a:spcBef>
                <a:spcPts val="0"/>
              </a:spcBef>
            </a:pPr>
            <a:r>
              <a:rPr lang="en" dirty="0">
                <a:solidFill>
                  <a:srgbClr val="222222"/>
                </a:solidFill>
                <a:highlight>
                  <a:srgbClr val="FFFFFF"/>
                </a:highlight>
              </a:rPr>
              <a:t>Abstract</a:t>
            </a:r>
          </a:p>
          <a:p>
            <a:pPr marL="685800" lvl="1" indent="-342900">
              <a:lnSpc>
                <a:spcPct val="115000"/>
              </a:lnSpc>
              <a:spcBef>
                <a:spcPts val="0"/>
              </a:spcBef>
            </a:pPr>
            <a:r>
              <a:rPr lang="en" dirty="0">
                <a:solidFill>
                  <a:srgbClr val="222222"/>
                </a:solidFill>
                <a:highlight>
                  <a:srgbClr val="FFFFFF"/>
                </a:highlight>
              </a:rPr>
              <a:t>Author(s)</a:t>
            </a:r>
          </a:p>
          <a:p>
            <a:pPr marL="685800" lvl="1" indent="-342900">
              <a:lnSpc>
                <a:spcPct val="115000"/>
              </a:lnSpc>
              <a:spcBef>
                <a:spcPts val="0"/>
              </a:spcBef>
            </a:pPr>
            <a:r>
              <a:rPr lang="en-US" dirty="0">
                <a:solidFill>
                  <a:srgbClr val="222222"/>
                </a:solidFill>
                <a:highlight>
                  <a:srgbClr val="FFFFFF"/>
                </a:highlight>
              </a:rPr>
              <a:t>K</a:t>
            </a:r>
            <a:r>
              <a:rPr lang="en" dirty="0">
                <a:solidFill>
                  <a:srgbClr val="222222"/>
                </a:solidFill>
                <a:highlight>
                  <a:srgbClr val="FFFFFF"/>
                </a:highlight>
              </a:rPr>
              <a:t>eywords</a:t>
            </a:r>
          </a:p>
          <a:p>
            <a:pPr marL="685800" lvl="1" indent="-342900">
              <a:lnSpc>
                <a:spcPct val="115000"/>
              </a:lnSpc>
              <a:spcBef>
                <a:spcPts val="0"/>
              </a:spcBef>
            </a:pPr>
            <a:r>
              <a:rPr lang="en" dirty="0">
                <a:solidFill>
                  <a:srgbClr val="222222"/>
                </a:solidFill>
                <a:highlight>
                  <a:srgbClr val="FFFFFF"/>
                </a:highlight>
                <a:latin typeface="Helvetica Neue Light"/>
                <a:ea typeface="Helvetica Neue Light"/>
                <a:cs typeface="Helvetica Neue Light"/>
                <a:sym typeface="Helvetica Neue Light"/>
              </a:rPr>
              <a:t>Digital format</a:t>
            </a:r>
          </a:p>
          <a:p>
            <a:pPr marL="685800" lvl="1" indent="-342900">
              <a:lnSpc>
                <a:spcPct val="115000"/>
              </a:lnSpc>
              <a:spcBef>
                <a:spcPts val="0"/>
              </a:spcBef>
            </a:pPr>
            <a:r>
              <a:rPr lang="en-US" dirty="0">
                <a:solidFill>
                  <a:srgbClr val="222222"/>
                </a:solidFill>
                <a:highlight>
                  <a:srgbClr val="FFFFFF"/>
                </a:highlight>
                <a:latin typeface="Helvetica Neue Light"/>
                <a:ea typeface="Helvetica Neue Light"/>
                <a:cs typeface="Helvetica Neue Light"/>
                <a:sym typeface="Helvetica Neue Light"/>
              </a:rPr>
              <a:t>T</a:t>
            </a:r>
            <a:r>
              <a:rPr lang="en" dirty="0">
                <a:solidFill>
                  <a:srgbClr val="222222"/>
                </a:solidFill>
                <a:highlight>
                  <a:srgbClr val="FFFFFF"/>
                </a:highlight>
                <a:latin typeface="Helvetica Neue Light"/>
                <a:ea typeface="Helvetica Neue Light"/>
                <a:cs typeface="Helvetica Neue Light"/>
                <a:sym typeface="Helvetica Neue Light"/>
              </a:rPr>
              <a:t>erms and conditions</a:t>
            </a:r>
          </a:p>
          <a:p>
            <a:pPr marL="685800" lvl="1" indent="-342900">
              <a:lnSpc>
                <a:spcPct val="115000"/>
              </a:lnSpc>
              <a:spcBef>
                <a:spcPts val="0"/>
              </a:spcBef>
            </a:pPr>
            <a:r>
              <a:rPr lang="en-US" dirty="0">
                <a:solidFill>
                  <a:srgbClr val="222222"/>
                </a:solidFill>
                <a:highlight>
                  <a:srgbClr val="FFFFFF"/>
                </a:highlight>
                <a:latin typeface="Helvetica Neue Light"/>
                <a:ea typeface="Helvetica Neue Light"/>
                <a:cs typeface="Helvetica Neue Light"/>
                <a:sym typeface="Helvetica Neue Light"/>
              </a:rPr>
              <a:t>L</a:t>
            </a:r>
            <a:r>
              <a:rPr lang="en" dirty="0">
                <a:solidFill>
                  <a:srgbClr val="222222"/>
                </a:solidFill>
                <a:highlight>
                  <a:srgbClr val="FFFFFF"/>
                </a:highlight>
                <a:latin typeface="Helvetica Neue Light"/>
                <a:ea typeface="Helvetica Neue Light"/>
                <a:cs typeface="Helvetica Neue Light"/>
                <a:sym typeface="Helvetica Neue Light"/>
              </a:rPr>
              <a:t>ocation</a:t>
            </a:r>
          </a:p>
          <a:p>
            <a:pPr marL="685800" lvl="1" indent="-342900">
              <a:lnSpc>
                <a:spcPct val="115000"/>
              </a:lnSpc>
              <a:spcBef>
                <a:spcPts val="0"/>
              </a:spcBef>
            </a:pPr>
            <a:r>
              <a:rPr lang="en" dirty="0">
                <a:solidFill>
                  <a:srgbClr val="222222"/>
                </a:solidFill>
                <a:highlight>
                  <a:srgbClr val="FFFFFF"/>
                </a:highlight>
                <a:latin typeface="Helvetica Neue Light"/>
                <a:ea typeface="Helvetica Neue Light"/>
                <a:cs typeface="Helvetica Neue Light"/>
                <a:sym typeface="Helvetica Neue Light"/>
              </a:rPr>
              <a:t>PID</a:t>
            </a:r>
            <a:endParaRPr lang="en"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5714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Metadata</a:t>
            </a:r>
          </a:p>
        </p:txBody>
      </p:sp>
      <p:sp>
        <p:nvSpPr>
          <p:cNvPr id="3" name="Content Placeholder 2"/>
          <p:cNvSpPr>
            <a:spLocks noGrp="1"/>
          </p:cNvSpPr>
          <p:nvPr>
            <p:ph idx="1"/>
          </p:nvPr>
        </p:nvSpPr>
        <p:spPr/>
        <p:txBody>
          <a:bodyPr/>
          <a:lstStyle/>
          <a:p>
            <a:pPr marL="457200" lvl="0" indent="-342900">
              <a:lnSpc>
                <a:spcPct val="115000"/>
              </a:lnSpc>
              <a:spcBef>
                <a:spcPts val="0"/>
              </a:spcBef>
            </a:pPr>
            <a:r>
              <a:rPr lang="en-US" dirty="0"/>
              <a:t>Only difference between data and metadata is mode of use</a:t>
            </a:r>
          </a:p>
          <a:p>
            <a:pPr marL="457200" lvl="0" indent="-342900">
              <a:lnSpc>
                <a:spcPct val="115000"/>
              </a:lnSpc>
              <a:spcBef>
                <a:spcPts val="0"/>
              </a:spcBef>
            </a:pPr>
            <a:r>
              <a:rPr lang="en-US" dirty="0">
                <a:solidFill>
                  <a:srgbClr val="000000"/>
                </a:solidFill>
                <a:latin typeface="Helvetica Neue Light"/>
                <a:ea typeface="Helvetica Neue Light"/>
                <a:cs typeface="Helvetica Neue Light"/>
                <a:sym typeface="Helvetica Neue Light"/>
              </a:rPr>
              <a:t>Metadata is not just data, it is also for users, software services, computing resources</a:t>
            </a:r>
          </a:p>
          <a:p>
            <a:pPr marL="457200" lvl="0" indent="-342900">
              <a:lnSpc>
                <a:spcPct val="115000"/>
              </a:lnSpc>
              <a:spcBef>
                <a:spcPts val="0"/>
              </a:spcBef>
            </a:pPr>
            <a:r>
              <a:rPr lang="en-US" dirty="0">
                <a:solidFill>
                  <a:srgbClr val="000000"/>
                </a:solidFill>
                <a:latin typeface="Helvetica Neue Light"/>
                <a:ea typeface="Helvetica Neue Light"/>
                <a:cs typeface="Helvetica Neue Light"/>
                <a:sym typeface="Helvetica Neue Light"/>
              </a:rPr>
              <a:t>Not just for description and discovery, also for contextualization (relevance, quality, restrictions) and for coupling users, software and computing resources to data</a:t>
            </a:r>
          </a:p>
          <a:p>
            <a:pPr marL="457200" lvl="0" indent="-342900">
              <a:lnSpc>
                <a:spcPct val="115000"/>
              </a:lnSpc>
              <a:spcBef>
                <a:spcPts val="0"/>
              </a:spcBef>
            </a:pPr>
            <a:r>
              <a:rPr lang="en-US" dirty="0">
                <a:solidFill>
                  <a:srgbClr val="000000"/>
                </a:solidFill>
                <a:latin typeface="Helvetica Neue Light"/>
                <a:ea typeface="Helvetica Neue Light"/>
                <a:cs typeface="Helvetica Neue Light"/>
                <a:sym typeface="Helvetica Neue Light"/>
              </a:rPr>
              <a:t>Must be machine understandable as well as human understandable</a:t>
            </a:r>
          </a:p>
          <a:p>
            <a:pPr marL="114300" lvl="0" indent="0">
              <a:lnSpc>
                <a:spcPct val="115000"/>
              </a:lnSpc>
              <a:spcBef>
                <a:spcPts val="0"/>
              </a:spcBef>
              <a:buNone/>
            </a:pPr>
            <a:endParaRPr lang="en"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31075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a:t>
            </a:r>
          </a:p>
        </p:txBody>
      </p:sp>
      <p:sp>
        <p:nvSpPr>
          <p:cNvPr id="3" name="Content Placeholder 2"/>
          <p:cNvSpPr>
            <a:spLocks noGrp="1"/>
          </p:cNvSpPr>
          <p:nvPr>
            <p:ph idx="1"/>
          </p:nvPr>
        </p:nvSpPr>
        <p:spPr/>
        <p:txBody>
          <a:bodyPr>
            <a:normAutofit/>
          </a:bodyPr>
          <a:lstStyle/>
          <a:p>
            <a:pPr marL="457200" lvl="0" indent="-342900">
              <a:lnSpc>
                <a:spcPct val="115000"/>
              </a:lnSpc>
              <a:spcBef>
                <a:spcPts val="0"/>
              </a:spcBef>
            </a:pPr>
            <a:r>
              <a:rPr lang="en-US" dirty="0"/>
              <a:t>A1</a:t>
            </a:r>
            <a:r>
              <a:rPr lang="en" dirty="0">
                <a:solidFill>
                  <a:srgbClr val="222222"/>
                </a:solidFill>
                <a:latin typeface="Helvetica Neue Light"/>
                <a:ea typeface="Helvetica Neue Light"/>
                <a:cs typeface="Helvetica Neue Light"/>
                <a:sym typeface="Helvetica Neue Light"/>
              </a:rPr>
              <a:t>. (meta)data are retrievable by their identifier using a standardized communications protocol</a:t>
            </a:r>
          </a:p>
          <a:p>
            <a:pPr marL="457200" indent="-342900">
              <a:lnSpc>
                <a:spcPct val="115000"/>
              </a:lnSpc>
              <a:spcBef>
                <a:spcPts val="0"/>
              </a:spcBef>
            </a:pPr>
            <a:r>
              <a:rPr lang="en" dirty="0">
                <a:solidFill>
                  <a:srgbClr val="222222"/>
                </a:solidFill>
                <a:latin typeface="Helvetica Neue Light"/>
                <a:ea typeface="Helvetica Neue Light"/>
                <a:cs typeface="Helvetica Neue Light"/>
                <a:sym typeface="Helvetica Neue Light"/>
              </a:rPr>
              <a:t>A1.1 the protocol is open, free, and universally implementable</a:t>
            </a:r>
          </a:p>
          <a:p>
            <a:pPr marL="457200" indent="-342900">
              <a:lnSpc>
                <a:spcPct val="115000"/>
              </a:lnSpc>
              <a:spcBef>
                <a:spcPts val="0"/>
              </a:spcBef>
            </a:pPr>
            <a:r>
              <a:rPr lang="en" dirty="0">
                <a:solidFill>
                  <a:srgbClr val="222222"/>
                </a:solidFill>
                <a:latin typeface="Helvetica Neue Light"/>
                <a:ea typeface="Helvetica Neue Light"/>
                <a:cs typeface="Helvetica Neue Light"/>
                <a:sym typeface="Helvetica Neue Light"/>
              </a:rPr>
              <a:t>A1.2 the protocol allows for an authentication and authorization procedure, where necessary</a:t>
            </a:r>
          </a:p>
          <a:p>
            <a:pPr marL="457200" indent="-342900">
              <a:lnSpc>
                <a:spcPct val="115000"/>
              </a:lnSpc>
              <a:spcBef>
                <a:spcPts val="0"/>
              </a:spcBef>
            </a:pPr>
            <a:r>
              <a:rPr lang="en" dirty="0">
                <a:solidFill>
                  <a:srgbClr val="222222"/>
                </a:solidFill>
                <a:latin typeface="Helvetica Neue Light"/>
                <a:ea typeface="Helvetica Neue Light"/>
                <a:cs typeface="Helvetica Neue Light"/>
                <a:sym typeface="Helvetica Neue Light"/>
              </a:rPr>
              <a:t>A2. metadata are accessible, even when the data are no longer available</a:t>
            </a:r>
          </a:p>
        </p:txBody>
      </p:sp>
    </p:spTree>
    <p:extLst>
      <p:ext uri="{BB962C8B-B14F-4D97-AF65-F5344CB8AC3E}">
        <p14:creationId xmlns:p14="http://schemas.microsoft.com/office/powerpoint/2010/main" val="42520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a:t>
            </a:r>
          </a:p>
        </p:txBody>
      </p:sp>
      <p:sp>
        <p:nvSpPr>
          <p:cNvPr id="3" name="Content Placeholder 2"/>
          <p:cNvSpPr>
            <a:spLocks noGrp="1"/>
          </p:cNvSpPr>
          <p:nvPr>
            <p:ph idx="1"/>
          </p:nvPr>
        </p:nvSpPr>
        <p:spPr>
          <a:xfrm>
            <a:off x="1295400" y="4013717"/>
            <a:ext cx="9601200" cy="1611086"/>
          </a:xfrm>
        </p:spPr>
        <p:txBody>
          <a:bodyPr>
            <a:normAutofit/>
          </a:bodyPr>
          <a:lstStyle/>
          <a:p>
            <a:pPr lvl="0">
              <a:spcBef>
                <a:spcPts val="0"/>
              </a:spcBef>
              <a:buNone/>
            </a:pPr>
            <a:r>
              <a:rPr lang="en" sz="2400" u="sng" dirty="0">
                <a:solidFill>
                  <a:schemeClr val="hlink"/>
                </a:solidFill>
                <a:hlinkClick r:id="rId3"/>
              </a:rPr>
              <a:t>http://www.cellimagelibrary.org/images/40654</a:t>
            </a:r>
          </a:p>
        </p:txBody>
      </p:sp>
      <p:sp>
        <p:nvSpPr>
          <p:cNvPr id="4" name="Shape 343"/>
          <p:cNvSpPr txBox="1">
            <a:spLocks/>
          </p:cNvSpPr>
          <p:nvPr/>
        </p:nvSpPr>
        <p:spPr>
          <a:xfrm>
            <a:off x="1476664" y="1395557"/>
            <a:ext cx="7804500" cy="2531999"/>
          </a:xfrm>
          <a:prstGeom prst="rect">
            <a:avLst/>
          </a:prstGeom>
        </p:spPr>
        <p:txBody>
          <a:bodyPr vert="horz" lIns="58925" tIns="58925" rIns="58925" bIns="58925" rtlCol="0" anchor="ctr" anchorCtr="0">
            <a:noAutofit/>
          </a:bodyPr>
          <a:lst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pPr indent="0">
              <a:spcBef>
                <a:spcPts val="0"/>
              </a:spcBef>
              <a:buNone/>
            </a:pPr>
            <a:r>
              <a:rPr lang="en" dirty="0">
                <a:solidFill>
                  <a:schemeClr val="accent1">
                    <a:lumMod val="75000"/>
                  </a:schemeClr>
                </a:solidFill>
              </a:rPr>
              <a:t>Community Standards</a:t>
            </a:r>
            <a:endParaRPr lang="en" u="sng" dirty="0">
              <a:solidFill>
                <a:schemeClr val="hlink"/>
              </a:solidFill>
              <a:hlinkClick r:id="rId4"/>
            </a:endParaRPr>
          </a:p>
          <a:p>
            <a:pPr marL="457200">
              <a:spcBef>
                <a:spcPts val="0"/>
              </a:spcBef>
            </a:pPr>
            <a:r>
              <a:rPr lang="en" u="sng" dirty="0">
                <a:solidFill>
                  <a:schemeClr val="hlink"/>
                </a:solidFill>
                <a:hlinkClick r:id="rId4"/>
              </a:rPr>
              <a:t>Gladiator</a:t>
            </a:r>
          </a:p>
          <a:p>
            <a:pPr marL="457200">
              <a:spcBef>
                <a:spcPts val="0"/>
              </a:spcBef>
            </a:pPr>
            <a:r>
              <a:rPr lang="en" u="sng" dirty="0">
                <a:solidFill>
                  <a:schemeClr val="hlink"/>
                </a:solidFill>
                <a:hlinkClick r:id="rId5"/>
              </a:rPr>
              <a:t>Gladiator at IMDB</a:t>
            </a:r>
          </a:p>
          <a:p>
            <a:pPr marL="457200">
              <a:spcBef>
                <a:spcPts val="0"/>
              </a:spcBef>
            </a:pPr>
            <a:r>
              <a:rPr lang="en" u="sng" dirty="0">
                <a:solidFill>
                  <a:schemeClr val="hlink"/>
                </a:solidFill>
                <a:hlinkClick r:id="rId6"/>
              </a:rPr>
              <a:t>Schema.org</a:t>
            </a:r>
          </a:p>
          <a:p>
            <a:pPr marL="457200">
              <a:spcBef>
                <a:spcPts val="0"/>
              </a:spcBef>
            </a:pPr>
            <a:r>
              <a:rPr lang="en" u="sng" dirty="0">
                <a:solidFill>
                  <a:schemeClr val="hlink"/>
                </a:solidFill>
                <a:hlinkClick r:id="rId7"/>
              </a:rPr>
              <a:t>Mons et al., 2017</a:t>
            </a:r>
          </a:p>
          <a:p>
            <a:pPr marL="457200">
              <a:spcBef>
                <a:spcPts val="0"/>
              </a:spcBef>
            </a:pPr>
            <a:r>
              <a:rPr lang="en" u="sng" dirty="0">
                <a:solidFill>
                  <a:schemeClr val="hlink"/>
                </a:solidFill>
                <a:hlinkClick r:id="rId8"/>
              </a:rPr>
              <a:t>Journal article tag suite (JATS)</a:t>
            </a:r>
          </a:p>
        </p:txBody>
      </p:sp>
    </p:spTree>
    <p:extLst>
      <p:ext uri="{BB962C8B-B14F-4D97-AF65-F5344CB8AC3E}">
        <p14:creationId xmlns:p14="http://schemas.microsoft.com/office/powerpoint/2010/main" val="69512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213B0E2-1F5F-43CF-AFE9-C5AF2A1BA260}"/>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54000"/>
                    </a14:imgEffect>
                  </a14:imgLayer>
                </a14:imgProps>
              </a:ext>
            </a:extLst>
          </a:blip>
          <a:stretch>
            <a:fillRect/>
          </a:stretch>
        </p:blipFill>
        <p:spPr>
          <a:xfrm>
            <a:off x="1637322" y="24492"/>
            <a:ext cx="8292039" cy="6112599"/>
          </a:xfrm>
        </p:spPr>
      </p:pic>
    </p:spTree>
    <p:extLst>
      <p:ext uri="{BB962C8B-B14F-4D97-AF65-F5344CB8AC3E}">
        <p14:creationId xmlns:p14="http://schemas.microsoft.com/office/powerpoint/2010/main" val="200079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Interoperable</a:t>
            </a:r>
          </a:p>
        </p:txBody>
      </p:sp>
      <p:sp>
        <p:nvSpPr>
          <p:cNvPr id="3" name="Content Placeholder 2"/>
          <p:cNvSpPr>
            <a:spLocks noGrp="1"/>
          </p:cNvSpPr>
          <p:nvPr>
            <p:ph idx="1"/>
          </p:nvPr>
        </p:nvSpPr>
        <p:spPr/>
        <p:txBody>
          <a:bodyPr/>
          <a:lstStyle/>
          <a:p>
            <a:pPr marL="349250" indent="-342900">
              <a:lnSpc>
                <a:spcPct val="115000"/>
              </a:lnSpc>
              <a:spcBef>
                <a:spcPts val="0"/>
              </a:spcBef>
              <a:buClr>
                <a:schemeClr val="accent1"/>
              </a:buClr>
            </a:pPr>
            <a:r>
              <a:rPr lang="en" dirty="0">
                <a:solidFill>
                  <a:srgbClr val="222222"/>
                </a:solidFill>
                <a:latin typeface="Helvetica Neue Light"/>
                <a:ea typeface="Helvetica Neue Light"/>
                <a:cs typeface="Helvetica Neue Light"/>
                <a:sym typeface="Helvetica Neue Light"/>
              </a:rPr>
              <a:t>I1. (meta)data use a formal, accessible, shared, and broadly applicable language for knowledge representation.</a:t>
            </a:r>
          </a:p>
          <a:p>
            <a:pPr marL="349250" indent="-342900">
              <a:lnSpc>
                <a:spcPct val="115000"/>
              </a:lnSpc>
              <a:spcBef>
                <a:spcPts val="600"/>
              </a:spcBef>
              <a:buClr>
                <a:schemeClr val="accent1"/>
              </a:buClr>
            </a:pPr>
            <a:r>
              <a:rPr lang="en" dirty="0">
                <a:solidFill>
                  <a:srgbClr val="222222"/>
                </a:solidFill>
                <a:latin typeface="Helvetica Neue Light"/>
                <a:ea typeface="Helvetica Neue Light"/>
                <a:cs typeface="Helvetica Neue Light"/>
                <a:sym typeface="Helvetica Neue Light"/>
              </a:rPr>
              <a:t>I2. (meta)data use vocabularies that follow FAIR principles</a:t>
            </a:r>
          </a:p>
          <a:p>
            <a:pPr marL="349250" indent="-342900">
              <a:lnSpc>
                <a:spcPct val="115000"/>
              </a:lnSpc>
              <a:spcBef>
                <a:spcPts val="600"/>
              </a:spcBef>
              <a:buClr>
                <a:schemeClr val="accent1"/>
              </a:buClr>
            </a:pPr>
            <a:r>
              <a:rPr lang="en" dirty="0">
                <a:solidFill>
                  <a:srgbClr val="222222"/>
                </a:solidFill>
                <a:latin typeface="Helvetica Neue Light"/>
                <a:ea typeface="Helvetica Neue Light"/>
                <a:cs typeface="Helvetica Neue Light"/>
                <a:sym typeface="Helvetica Neue Light"/>
              </a:rPr>
              <a:t>I3. (meta)data include qualified references to other (meta)data</a:t>
            </a:r>
          </a:p>
        </p:txBody>
      </p:sp>
    </p:spTree>
    <p:extLst>
      <p:ext uri="{BB962C8B-B14F-4D97-AF65-F5344CB8AC3E}">
        <p14:creationId xmlns:p14="http://schemas.microsoft.com/office/powerpoint/2010/main" val="322672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Reusable</a:t>
            </a:r>
          </a:p>
        </p:txBody>
      </p:sp>
      <p:sp>
        <p:nvSpPr>
          <p:cNvPr id="3" name="Content Placeholder 2"/>
          <p:cNvSpPr>
            <a:spLocks noGrp="1"/>
          </p:cNvSpPr>
          <p:nvPr>
            <p:ph idx="1"/>
          </p:nvPr>
        </p:nvSpPr>
        <p:spPr/>
        <p:txBody>
          <a:bodyPr/>
          <a:lstStyle/>
          <a:p>
            <a:pPr>
              <a:lnSpc>
                <a:spcPct val="115000"/>
              </a:lnSpc>
              <a:spcBef>
                <a:spcPts val="0"/>
              </a:spcBef>
              <a:buClr>
                <a:schemeClr val="accent1"/>
              </a:buClr>
            </a:pPr>
            <a:r>
              <a:rPr lang="en" dirty="0">
                <a:solidFill>
                  <a:srgbClr val="222222"/>
                </a:solidFill>
                <a:latin typeface="Helvetica Neue Light"/>
                <a:ea typeface="Helvetica Neue Light"/>
                <a:cs typeface="Helvetica Neue Light"/>
                <a:sym typeface="Helvetica Neue Light"/>
              </a:rPr>
              <a:t>R1. meta(data) are richly described with a plurality of accurate and relevant attributes</a:t>
            </a:r>
          </a:p>
          <a:p>
            <a:pPr>
              <a:lnSpc>
                <a:spcPct val="115000"/>
              </a:lnSpc>
              <a:spcBef>
                <a:spcPts val="600"/>
              </a:spcBef>
              <a:buClr>
                <a:schemeClr val="accent1"/>
              </a:buClr>
            </a:pPr>
            <a:r>
              <a:rPr lang="en" dirty="0">
                <a:solidFill>
                  <a:srgbClr val="222222"/>
                </a:solidFill>
                <a:latin typeface="Helvetica Neue Light"/>
                <a:ea typeface="Helvetica Neue Light"/>
                <a:cs typeface="Helvetica Neue Light"/>
                <a:sym typeface="Helvetica Neue Light"/>
              </a:rPr>
              <a:t>R1.1. (meta)data are released with a clear and accessible data usage license</a:t>
            </a:r>
          </a:p>
          <a:p>
            <a:pPr>
              <a:lnSpc>
                <a:spcPct val="115000"/>
              </a:lnSpc>
              <a:spcBef>
                <a:spcPts val="600"/>
              </a:spcBef>
              <a:buClr>
                <a:schemeClr val="accent1"/>
              </a:buClr>
            </a:pPr>
            <a:r>
              <a:rPr lang="en" dirty="0">
                <a:solidFill>
                  <a:srgbClr val="222222"/>
                </a:solidFill>
                <a:latin typeface="Helvetica Neue Light"/>
                <a:ea typeface="Helvetica Neue Light"/>
                <a:cs typeface="Helvetica Neue Light"/>
                <a:sym typeface="Helvetica Neue Light"/>
              </a:rPr>
              <a:t>R1.2. (meta)data are associated with detailed provenance</a:t>
            </a:r>
          </a:p>
          <a:p>
            <a:pPr>
              <a:lnSpc>
                <a:spcPct val="115000"/>
              </a:lnSpc>
              <a:spcBef>
                <a:spcPts val="600"/>
              </a:spcBef>
              <a:buClr>
                <a:schemeClr val="accent1"/>
              </a:buClr>
            </a:pPr>
            <a:r>
              <a:rPr lang="en" dirty="0">
                <a:solidFill>
                  <a:srgbClr val="222222"/>
                </a:solidFill>
                <a:latin typeface="Helvetica Neue Light"/>
                <a:ea typeface="Helvetica Neue Light"/>
                <a:cs typeface="Helvetica Neue Light"/>
                <a:sym typeface="Helvetica Neue Light"/>
              </a:rPr>
              <a:t>R1.3. (meta)data meet domain-relevant community standards</a:t>
            </a:r>
          </a:p>
        </p:txBody>
      </p:sp>
    </p:spTree>
    <p:extLst>
      <p:ext uri="{BB962C8B-B14F-4D97-AF65-F5344CB8AC3E}">
        <p14:creationId xmlns:p14="http://schemas.microsoft.com/office/powerpoint/2010/main" val="328501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Data Management</a:t>
            </a:r>
          </a:p>
        </p:txBody>
      </p:sp>
      <p:sp>
        <p:nvSpPr>
          <p:cNvPr id="3" name="Text Placeholder 2"/>
          <p:cNvSpPr>
            <a:spLocks noGrp="1"/>
          </p:cNvSpPr>
          <p:nvPr>
            <p:ph type="body" idx="1"/>
          </p:nvPr>
        </p:nvSpPr>
        <p:spPr/>
        <p:txBody>
          <a:bodyPr/>
          <a:lstStyle/>
          <a:p>
            <a:r>
              <a:rPr lang="en-US" dirty="0"/>
              <a:t>With examples in Astronomy</a:t>
            </a:r>
          </a:p>
        </p:txBody>
      </p:sp>
    </p:spTree>
    <p:extLst>
      <p:ext uri="{BB962C8B-B14F-4D97-AF65-F5344CB8AC3E}">
        <p14:creationId xmlns:p14="http://schemas.microsoft.com/office/powerpoint/2010/main" val="276863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Findable</a:t>
            </a:r>
          </a:p>
        </p:txBody>
      </p:sp>
      <p:sp>
        <p:nvSpPr>
          <p:cNvPr id="4" name="Content Placeholder 3"/>
          <p:cNvSpPr>
            <a:spLocks noGrp="1"/>
          </p:cNvSpPr>
          <p:nvPr>
            <p:ph idx="1"/>
          </p:nvPr>
        </p:nvSpPr>
        <p:spPr/>
        <p:txBody>
          <a:bodyPr/>
          <a:lstStyle/>
          <a:p>
            <a:pPr marL="0" indent="0">
              <a:buNone/>
            </a:pPr>
            <a:r>
              <a:rPr lang="en-US" dirty="0"/>
              <a:t>To ensure </a:t>
            </a:r>
            <a:r>
              <a:rPr lang="en-US" b="1" dirty="0" err="1"/>
              <a:t>Findability</a:t>
            </a:r>
            <a:r>
              <a:rPr lang="en-US" dirty="0"/>
              <a:t>,</a:t>
            </a:r>
          </a:p>
          <a:p>
            <a:r>
              <a:rPr lang="en-US" dirty="0"/>
              <a:t>Select a data repository at an early stage and check out its data format and metadata requirements;</a:t>
            </a:r>
          </a:p>
          <a:p>
            <a:r>
              <a:rPr lang="en-US" dirty="0"/>
              <a:t>Make sure the data can get a persistent identifier so that it can be cited;</a:t>
            </a:r>
          </a:p>
          <a:p>
            <a:r>
              <a:rPr lang="en-US" dirty="0"/>
              <a:t>May be select a catalogue to make your data more findable, especially if the repository is more generic in nature.</a:t>
            </a:r>
          </a:p>
        </p:txBody>
      </p:sp>
    </p:spTree>
    <p:extLst>
      <p:ext uri="{BB962C8B-B14F-4D97-AF65-F5344CB8AC3E}">
        <p14:creationId xmlns:p14="http://schemas.microsoft.com/office/powerpoint/2010/main" val="231397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Findable</a:t>
            </a:r>
          </a:p>
        </p:txBody>
      </p:sp>
      <p:sp>
        <p:nvSpPr>
          <p:cNvPr id="4" name="Content Placeholder 3"/>
          <p:cNvSpPr>
            <a:spLocks noGrp="1"/>
          </p:cNvSpPr>
          <p:nvPr>
            <p:ph idx="1"/>
          </p:nvPr>
        </p:nvSpPr>
        <p:spPr/>
        <p:txBody>
          <a:bodyPr/>
          <a:lstStyle/>
          <a:p>
            <a:r>
              <a:rPr lang="en-US" dirty="0"/>
              <a:t>Astronomy</a:t>
            </a:r>
          </a:p>
          <a:p>
            <a:pPr lvl="1"/>
            <a:r>
              <a:rPr lang="en-US" dirty="0">
                <a:sym typeface="Helvetica Neue Light"/>
              </a:rPr>
              <a:t>Registries: the Virtual Observatory Yellow Pages</a:t>
            </a:r>
          </a:p>
          <a:p>
            <a:pPr lvl="1"/>
            <a:r>
              <a:rPr lang="en-US" dirty="0">
                <a:hlinkClick r:id="rId3"/>
              </a:rPr>
              <a:t>http://registry.euro-vo.org/evor</a:t>
            </a:r>
            <a:endParaRPr lang="en-US" dirty="0"/>
          </a:p>
          <a:p>
            <a:pPr lvl="1"/>
            <a:r>
              <a:rPr lang="en-US" dirty="0">
                <a:hlinkClick r:id="rId4"/>
              </a:rPr>
              <a:t>http://simbad.u-strasbg.fr/simbad/</a:t>
            </a:r>
            <a:endParaRPr lang="en-US" dirty="0"/>
          </a:p>
          <a:p>
            <a:pPr marL="0" indent="0">
              <a:buNone/>
            </a:pPr>
            <a:endParaRPr lang="en-US" dirty="0"/>
          </a:p>
        </p:txBody>
      </p:sp>
    </p:spTree>
    <p:extLst>
      <p:ext uri="{BB962C8B-B14F-4D97-AF65-F5344CB8AC3E}">
        <p14:creationId xmlns:p14="http://schemas.microsoft.com/office/powerpoint/2010/main" val="5806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Metadata examples</a:t>
            </a:r>
          </a:p>
        </p:txBody>
      </p:sp>
      <p:sp>
        <p:nvSpPr>
          <p:cNvPr id="3" name="Content Placeholder 2"/>
          <p:cNvSpPr>
            <a:spLocks noGrp="1"/>
          </p:cNvSpPr>
          <p:nvPr>
            <p:ph idx="1"/>
          </p:nvPr>
        </p:nvSpPr>
        <p:spPr/>
        <p:txBody>
          <a:bodyPr/>
          <a:lstStyle/>
          <a:p>
            <a:pPr marL="457200" lvl="0" indent="-342900">
              <a:lnSpc>
                <a:spcPct val="115000"/>
              </a:lnSpc>
              <a:spcBef>
                <a:spcPts val="0"/>
              </a:spcBef>
            </a:pPr>
            <a:r>
              <a:rPr lang="en-US" dirty="0"/>
              <a:t>Astronomy</a:t>
            </a:r>
          </a:p>
          <a:p>
            <a:pPr marL="114300" lvl="0" indent="0">
              <a:lnSpc>
                <a:spcPct val="115000"/>
              </a:lnSpc>
              <a:spcBef>
                <a:spcPts val="0"/>
              </a:spcBef>
              <a:buNone/>
            </a:pPr>
            <a:r>
              <a:rPr lang="en-US" dirty="0"/>
              <a:t>FITS header</a:t>
            </a:r>
          </a:p>
          <a:p>
            <a:pPr marL="114300" lvl="0" indent="0">
              <a:lnSpc>
                <a:spcPct val="115000"/>
              </a:lnSpc>
              <a:spcBef>
                <a:spcPts val="0"/>
              </a:spcBef>
              <a:buNone/>
            </a:pPr>
            <a:endParaRPr lang="en" dirty="0">
              <a:solidFill>
                <a:srgbClr val="000000"/>
              </a:solidFill>
              <a:latin typeface="Helvetica Neue Light"/>
              <a:ea typeface="Helvetica Neue Light"/>
              <a:cs typeface="Helvetica Neue Light"/>
              <a:sym typeface="Helvetica Neue Light"/>
            </a:endParaRPr>
          </a:p>
        </p:txBody>
      </p:sp>
      <p:sp>
        <p:nvSpPr>
          <p:cNvPr id="4" name="TextBox 3"/>
          <p:cNvSpPr txBox="1"/>
          <p:nvPr/>
        </p:nvSpPr>
        <p:spPr>
          <a:xfrm>
            <a:off x="1020533" y="3150477"/>
            <a:ext cx="6637565" cy="2640723"/>
          </a:xfrm>
          <a:prstGeom prst="rect">
            <a:avLst/>
          </a:prstGeom>
          <a:noFill/>
        </p:spPr>
        <p:txBody>
          <a:bodyPr wrap="square" rtlCol="0">
            <a:spAutoFit/>
          </a:bodyPr>
          <a:lstStyle/>
          <a:p>
            <a:pPr marL="457200" lvl="0" indent="-342900">
              <a:lnSpc>
                <a:spcPct val="115000"/>
              </a:lnSpc>
              <a:buSzPct val="100000"/>
            </a:pPr>
            <a:r>
              <a:rPr lang="en-US" sz="900" dirty="0"/>
              <a:t>SIMPLE  =                    T / conforms to FITS standard                      </a:t>
            </a:r>
          </a:p>
          <a:p>
            <a:pPr marL="457200" lvl="0" indent="-342900">
              <a:lnSpc>
                <a:spcPct val="115000"/>
              </a:lnSpc>
              <a:buSzPct val="100000"/>
            </a:pPr>
            <a:r>
              <a:rPr lang="en-US" sz="900" dirty="0"/>
              <a:t>BITPIX  =                  -32 / array data type                                </a:t>
            </a:r>
          </a:p>
          <a:p>
            <a:pPr marL="457200" lvl="0" indent="-342900">
              <a:lnSpc>
                <a:spcPct val="115000"/>
              </a:lnSpc>
              <a:buSzPct val="100000"/>
            </a:pPr>
            <a:r>
              <a:rPr lang="en-US" sz="900" dirty="0"/>
              <a:t>NAXIS   =                    4 / number of array dimensions                     </a:t>
            </a:r>
          </a:p>
          <a:p>
            <a:pPr marL="457200" lvl="0" indent="-342900">
              <a:lnSpc>
                <a:spcPct val="115000"/>
              </a:lnSpc>
              <a:buSzPct val="100000"/>
            </a:pPr>
            <a:r>
              <a:rPr lang="en-US" sz="900" dirty="0"/>
              <a:t>NAXIS1  =                10125                                                  </a:t>
            </a:r>
          </a:p>
          <a:p>
            <a:pPr marL="457200" lvl="0" indent="-342900">
              <a:lnSpc>
                <a:spcPct val="115000"/>
              </a:lnSpc>
              <a:buSzPct val="100000"/>
            </a:pPr>
            <a:r>
              <a:rPr lang="en-US" sz="900" dirty="0"/>
              <a:t>NAXIS2  =                10125                                                  </a:t>
            </a:r>
          </a:p>
          <a:p>
            <a:pPr marL="457200" lvl="0" indent="-342900">
              <a:lnSpc>
                <a:spcPct val="115000"/>
              </a:lnSpc>
              <a:buSzPct val="100000"/>
            </a:pPr>
            <a:r>
              <a:rPr lang="en-US" sz="900" dirty="0"/>
              <a:t>NAXIS3  =                    1                                                  </a:t>
            </a:r>
          </a:p>
          <a:p>
            <a:pPr marL="457200" lvl="0" indent="-342900">
              <a:lnSpc>
                <a:spcPct val="115000"/>
              </a:lnSpc>
              <a:buSzPct val="100000"/>
            </a:pPr>
            <a:r>
              <a:rPr lang="en-US" sz="900" dirty="0"/>
              <a:t>NAXIS4  =                    1                                                  </a:t>
            </a:r>
          </a:p>
          <a:p>
            <a:pPr marL="457200" lvl="0" indent="-342900">
              <a:lnSpc>
                <a:spcPct val="115000"/>
              </a:lnSpc>
              <a:buSzPct val="100000"/>
            </a:pPr>
            <a:r>
              <a:rPr lang="en-US" sz="900" dirty="0"/>
              <a:t>WCSAXES =                    4 / Number of coordinate axes                      </a:t>
            </a:r>
          </a:p>
          <a:p>
            <a:pPr marL="457200" lvl="0" indent="-342900">
              <a:lnSpc>
                <a:spcPct val="115000"/>
              </a:lnSpc>
              <a:buSzPct val="100000"/>
            </a:pPr>
            <a:r>
              <a:rPr lang="en-US" sz="900" dirty="0"/>
              <a:t>CRPIX1  =               5063.0 / Pixel coordinate of reference point            </a:t>
            </a:r>
          </a:p>
          <a:p>
            <a:pPr marL="457200" lvl="0" indent="-342900">
              <a:lnSpc>
                <a:spcPct val="115000"/>
              </a:lnSpc>
              <a:buSzPct val="100000"/>
            </a:pPr>
            <a:r>
              <a:rPr lang="en-US" sz="900" dirty="0"/>
              <a:t>CRPIX2  =               5063.0 / Pixel coordinate of reference point            </a:t>
            </a:r>
          </a:p>
          <a:p>
            <a:pPr marL="457200" lvl="0" indent="-342900">
              <a:lnSpc>
                <a:spcPct val="115000"/>
              </a:lnSpc>
              <a:buSzPct val="100000"/>
            </a:pPr>
            <a:r>
              <a:rPr lang="en-US" sz="900" dirty="0"/>
              <a:t>CRPIX3  =                  1.0 / Pixel coordinate of reference point            </a:t>
            </a:r>
          </a:p>
          <a:p>
            <a:pPr marL="457200" lvl="0" indent="-342900">
              <a:lnSpc>
                <a:spcPct val="115000"/>
              </a:lnSpc>
              <a:buSzPct val="100000"/>
            </a:pPr>
            <a:r>
              <a:rPr lang="en-US" sz="900" dirty="0"/>
              <a:t>CRPIX4  =                  1.0 / Pixel coordinate of reference point            </a:t>
            </a:r>
          </a:p>
          <a:p>
            <a:pPr marL="457200" lvl="0" indent="-342900">
              <a:lnSpc>
                <a:spcPct val="115000"/>
              </a:lnSpc>
              <a:buSzPct val="100000"/>
            </a:pPr>
            <a:r>
              <a:rPr lang="en-US" sz="900" dirty="0"/>
              <a:t>CDELT1  = -0.00083333333333333 / [</a:t>
            </a:r>
            <a:r>
              <a:rPr lang="en-US" sz="900" dirty="0" err="1"/>
              <a:t>deg</a:t>
            </a:r>
            <a:r>
              <a:rPr lang="en-US" sz="900" dirty="0"/>
              <a:t>] Coordinate increment at reference point  </a:t>
            </a:r>
          </a:p>
          <a:p>
            <a:pPr marL="457200" lvl="0" indent="-342900">
              <a:lnSpc>
                <a:spcPct val="115000"/>
              </a:lnSpc>
              <a:buSzPct val="100000"/>
            </a:pPr>
            <a:r>
              <a:rPr lang="en-US" sz="900" dirty="0"/>
              <a:t>CDELT2  =  0.00083333333333333 / [</a:t>
            </a:r>
            <a:r>
              <a:rPr lang="en-US" sz="900" dirty="0" err="1"/>
              <a:t>deg</a:t>
            </a:r>
            <a:r>
              <a:rPr lang="en-US" sz="900" dirty="0"/>
              <a:t>] Coordinate increment at reference point  </a:t>
            </a:r>
          </a:p>
          <a:p>
            <a:pPr marL="457200" lvl="0" indent="-342900">
              <a:lnSpc>
                <a:spcPct val="115000"/>
              </a:lnSpc>
              <a:buSzPct val="100000"/>
            </a:pPr>
            <a:r>
              <a:rPr lang="en-US" sz="900" dirty="0"/>
              <a:t>CDELT3  =                  1.0 / Coordinate increment at reference point        </a:t>
            </a:r>
          </a:p>
          <a:p>
            <a:pPr marL="457200" lvl="0" indent="-342900">
              <a:lnSpc>
                <a:spcPct val="115000"/>
              </a:lnSpc>
              <a:buSzPct val="100000"/>
            </a:pPr>
            <a:r>
              <a:rPr lang="en-US" sz="900" dirty="0"/>
              <a:t>CDELT4  =                  1.0 / [Hz] Coordinate increment at reference point   </a:t>
            </a:r>
          </a:p>
        </p:txBody>
      </p:sp>
      <p:sp>
        <p:nvSpPr>
          <p:cNvPr id="5" name="TextBox 4"/>
          <p:cNvSpPr txBox="1"/>
          <p:nvPr/>
        </p:nvSpPr>
        <p:spPr>
          <a:xfrm>
            <a:off x="6901542" y="503853"/>
            <a:ext cx="4465865" cy="4053417"/>
          </a:xfrm>
          <a:prstGeom prst="rect">
            <a:avLst/>
          </a:prstGeom>
          <a:noFill/>
        </p:spPr>
        <p:txBody>
          <a:bodyPr wrap="square" rtlCol="0">
            <a:spAutoFit/>
          </a:bodyPr>
          <a:lstStyle/>
          <a:p>
            <a:pPr marL="457200" lvl="0" indent="-342900">
              <a:lnSpc>
                <a:spcPct val="115000"/>
              </a:lnSpc>
              <a:buSzPct val="100000"/>
            </a:pPr>
            <a:r>
              <a:rPr lang="en-US" sz="900" dirty="0"/>
              <a:t>CUNIT1  = '</a:t>
            </a:r>
            <a:r>
              <a:rPr lang="en-US" sz="900" dirty="0" err="1"/>
              <a:t>deg</a:t>
            </a:r>
            <a:r>
              <a:rPr lang="en-US" sz="900" dirty="0"/>
              <a:t>'                / Units of coordinate increment and value        </a:t>
            </a:r>
          </a:p>
          <a:p>
            <a:pPr marL="457200" lvl="0" indent="-342900">
              <a:lnSpc>
                <a:spcPct val="115000"/>
              </a:lnSpc>
              <a:buSzPct val="100000"/>
            </a:pPr>
            <a:r>
              <a:rPr lang="en-US" sz="900" dirty="0"/>
              <a:t>CUNIT2  = '</a:t>
            </a:r>
            <a:r>
              <a:rPr lang="en-US" sz="900" dirty="0" err="1"/>
              <a:t>deg</a:t>
            </a:r>
            <a:r>
              <a:rPr lang="en-US" sz="900" dirty="0"/>
              <a:t>'                / Units of coordinate increment and value        </a:t>
            </a:r>
          </a:p>
          <a:p>
            <a:pPr marL="457200" lvl="0" indent="-342900">
              <a:lnSpc>
                <a:spcPct val="115000"/>
              </a:lnSpc>
              <a:buSzPct val="100000"/>
            </a:pPr>
            <a:r>
              <a:rPr lang="en-US" sz="900" dirty="0"/>
              <a:t>CUNIT4  = 'Hz'                 / Units of coordinate increment and value        </a:t>
            </a:r>
          </a:p>
          <a:p>
            <a:pPr marL="457200" lvl="0" indent="-342900">
              <a:lnSpc>
                <a:spcPct val="115000"/>
              </a:lnSpc>
              <a:buSzPct val="100000"/>
            </a:pPr>
            <a:r>
              <a:rPr lang="en-US" sz="900" dirty="0"/>
              <a:t>CTYPE1  = 'RA---SIN'           / Right ascension, orthographic/synthesis project</a:t>
            </a:r>
          </a:p>
          <a:p>
            <a:pPr marL="457200" lvl="0" indent="-342900">
              <a:lnSpc>
                <a:spcPct val="115000"/>
              </a:lnSpc>
              <a:buSzPct val="100000"/>
            </a:pPr>
            <a:r>
              <a:rPr lang="en-US" sz="900" dirty="0"/>
              <a:t>CTYPE2  = 'DEC--SIN'           / Declination, orthographic/synthesis projection </a:t>
            </a:r>
          </a:p>
          <a:p>
            <a:pPr marL="457200" lvl="0" indent="-342900">
              <a:lnSpc>
                <a:spcPct val="115000"/>
              </a:lnSpc>
              <a:buSzPct val="100000"/>
            </a:pPr>
            <a:r>
              <a:rPr lang="en-US" sz="900" dirty="0"/>
              <a:t>CTYPE3  = 'STOKES'             / Coordinate type code                           </a:t>
            </a:r>
          </a:p>
          <a:p>
            <a:pPr marL="457200" lvl="0" indent="-342900">
              <a:lnSpc>
                <a:spcPct val="115000"/>
              </a:lnSpc>
              <a:buSzPct val="100000"/>
            </a:pPr>
            <a:r>
              <a:rPr lang="en-US" sz="900" dirty="0"/>
              <a:t>CTYPE4  = 'FREQ'               / Frequency (linear)                             </a:t>
            </a:r>
          </a:p>
          <a:p>
            <a:pPr marL="457200" lvl="0" indent="-342900">
              <a:lnSpc>
                <a:spcPct val="115000"/>
              </a:lnSpc>
              <a:buSzPct val="100000"/>
            </a:pPr>
            <a:r>
              <a:rPr lang="en-US" sz="900" dirty="0"/>
              <a:t>CRVAL1  =                123.4 / [</a:t>
            </a:r>
            <a:r>
              <a:rPr lang="en-US" sz="900" dirty="0" err="1"/>
              <a:t>deg</a:t>
            </a:r>
            <a:r>
              <a:rPr lang="en-US" sz="900" dirty="0"/>
              <a:t>] Coordinate value at reference point      </a:t>
            </a:r>
          </a:p>
          <a:p>
            <a:pPr marL="457200" lvl="0" indent="-342900">
              <a:lnSpc>
                <a:spcPct val="115000"/>
              </a:lnSpc>
              <a:buSzPct val="100000"/>
            </a:pPr>
            <a:r>
              <a:rPr lang="en-US" sz="900" dirty="0"/>
              <a:t>CRVAL2  =        48.2175083333 / [</a:t>
            </a:r>
            <a:r>
              <a:rPr lang="en-US" sz="900" dirty="0" err="1"/>
              <a:t>deg</a:t>
            </a:r>
            <a:r>
              <a:rPr lang="en-US" sz="900" dirty="0"/>
              <a:t>] Coordinate value at reference point      </a:t>
            </a:r>
          </a:p>
          <a:p>
            <a:pPr marL="457200" lvl="0" indent="-342900">
              <a:lnSpc>
                <a:spcPct val="115000"/>
              </a:lnSpc>
              <a:buSzPct val="100000"/>
            </a:pPr>
            <a:r>
              <a:rPr lang="en-US" sz="900" dirty="0"/>
              <a:t>CRVAL3  =                  1.0 / Coordinate value at reference point            </a:t>
            </a:r>
          </a:p>
          <a:p>
            <a:pPr marL="457200" lvl="0" indent="-342900">
              <a:lnSpc>
                <a:spcPct val="115000"/>
              </a:lnSpc>
              <a:buSzPct val="100000"/>
            </a:pPr>
            <a:r>
              <a:rPr lang="en-US" sz="900" dirty="0"/>
              <a:t>CRVAL4  =      54002380.371094 / [Hz] Coordinate value at reference point       </a:t>
            </a:r>
          </a:p>
          <a:p>
            <a:pPr marL="457200" lvl="0" indent="-342900">
              <a:lnSpc>
                <a:spcPct val="115000"/>
              </a:lnSpc>
              <a:buSzPct val="100000"/>
            </a:pPr>
            <a:r>
              <a:rPr lang="en-US" sz="900" dirty="0"/>
              <a:t>LONPOLE =                180.0 / [</a:t>
            </a:r>
            <a:r>
              <a:rPr lang="en-US" sz="900" dirty="0" err="1"/>
              <a:t>deg</a:t>
            </a:r>
            <a:r>
              <a:rPr lang="en-US" sz="900" dirty="0"/>
              <a:t>] Native longitude of celestial pole       </a:t>
            </a:r>
          </a:p>
          <a:p>
            <a:pPr marL="457200" lvl="0" indent="-342900">
              <a:lnSpc>
                <a:spcPct val="115000"/>
              </a:lnSpc>
              <a:buSzPct val="100000"/>
            </a:pPr>
            <a:r>
              <a:rPr lang="en-US" sz="900" dirty="0"/>
              <a:t>LATPOLE =        48.2175083333 / [</a:t>
            </a:r>
            <a:r>
              <a:rPr lang="en-US" sz="900" dirty="0" err="1"/>
              <a:t>deg</a:t>
            </a:r>
            <a:r>
              <a:rPr lang="en-US" sz="900" dirty="0"/>
              <a:t>] Native latitude of celestial pole        </a:t>
            </a:r>
          </a:p>
          <a:p>
            <a:pPr marL="457200" lvl="0" indent="-342900">
              <a:lnSpc>
                <a:spcPct val="115000"/>
              </a:lnSpc>
              <a:buSzPct val="100000"/>
            </a:pPr>
            <a:r>
              <a:rPr lang="en-US" sz="900" dirty="0"/>
              <a:t>RADESYS = 'ICRS'               / Equatorial coordinate system                   </a:t>
            </a:r>
          </a:p>
          <a:p>
            <a:pPr marL="457200" lvl="0" indent="-342900">
              <a:lnSpc>
                <a:spcPct val="115000"/>
              </a:lnSpc>
              <a:buSzPct val="100000"/>
            </a:pPr>
            <a:r>
              <a:rPr lang="en-US" sz="900" dirty="0"/>
              <a:t>RESTFRQ =    54002380.37109375                                                  </a:t>
            </a:r>
          </a:p>
          <a:p>
            <a:pPr marL="457200" lvl="0" indent="-342900">
              <a:lnSpc>
                <a:spcPct val="115000"/>
              </a:lnSpc>
              <a:buSzPct val="100000"/>
            </a:pPr>
            <a:r>
              <a:rPr lang="en-US" sz="900" dirty="0"/>
              <a:t>ORIGIN  = '</a:t>
            </a:r>
            <a:r>
              <a:rPr lang="en-US" sz="900" dirty="0" err="1"/>
              <a:t>DDFacet</a:t>
            </a:r>
            <a:r>
              <a:rPr lang="en-US" sz="900" dirty="0"/>
              <a:t> 0.3.4.1-1a98298'                                             </a:t>
            </a:r>
          </a:p>
          <a:p>
            <a:pPr marL="457200" lvl="0" indent="-342900">
              <a:lnSpc>
                <a:spcPct val="115000"/>
              </a:lnSpc>
              <a:buSzPct val="100000"/>
            </a:pPr>
            <a:r>
              <a:rPr lang="en-US" sz="900" dirty="0"/>
              <a:t>BTYPE   = 'Intensity'                                                           </a:t>
            </a:r>
          </a:p>
          <a:p>
            <a:pPr marL="457200" lvl="0" indent="-342900">
              <a:lnSpc>
                <a:spcPct val="115000"/>
              </a:lnSpc>
              <a:buSzPct val="100000"/>
            </a:pPr>
            <a:r>
              <a:rPr lang="en-US" sz="900" dirty="0"/>
              <a:t>BUNIT   = '</a:t>
            </a:r>
            <a:r>
              <a:rPr lang="en-US" sz="900" dirty="0" err="1"/>
              <a:t>Jy</a:t>
            </a:r>
            <a:r>
              <a:rPr lang="en-US" sz="900" dirty="0"/>
              <a:t>/beam '                                                            </a:t>
            </a:r>
          </a:p>
          <a:p>
            <a:pPr marL="457200" lvl="0" indent="-342900">
              <a:lnSpc>
                <a:spcPct val="115000"/>
              </a:lnSpc>
              <a:buSzPct val="100000"/>
            </a:pPr>
            <a:r>
              <a:rPr lang="en-US" sz="900" dirty="0"/>
              <a:t>SPECSYS = 'TOPOCENT'                                                            </a:t>
            </a:r>
          </a:p>
          <a:p>
            <a:pPr marL="457200" lvl="0" indent="-342900">
              <a:lnSpc>
                <a:spcPct val="115000"/>
              </a:lnSpc>
              <a:buSzPct val="100000"/>
            </a:pPr>
            <a:r>
              <a:rPr lang="en-US" sz="900" dirty="0"/>
              <a:t>OBJECT  = 'c05-o04_3c196'                                                       </a:t>
            </a:r>
          </a:p>
          <a:p>
            <a:pPr marL="457200" lvl="0" indent="-342900">
              <a:lnSpc>
                <a:spcPct val="115000"/>
              </a:lnSpc>
              <a:buSzPct val="100000"/>
            </a:pPr>
            <a:r>
              <a:rPr lang="en-US" sz="900" dirty="0"/>
              <a:t>DATE-OBS= '2016-02-05'                                                          </a:t>
            </a:r>
          </a:p>
          <a:p>
            <a:pPr marL="457200" lvl="0" indent="-342900">
              <a:lnSpc>
                <a:spcPct val="115000"/>
              </a:lnSpc>
              <a:buSzPct val="100000"/>
            </a:pPr>
            <a:r>
              <a:rPr lang="en-US" sz="900" dirty="0"/>
              <a:t>TELESCOP= 'LOFAR   '                                                            </a:t>
            </a:r>
          </a:p>
          <a:p>
            <a:pPr marL="457200" lvl="0" indent="-342900">
              <a:lnSpc>
                <a:spcPct val="115000"/>
              </a:lnSpc>
              <a:buSzPct val="100000"/>
            </a:pPr>
            <a:r>
              <a:rPr lang="en-US" sz="900" dirty="0"/>
              <a:t>OBSERVER= 'unknown '                                                            </a:t>
            </a:r>
          </a:p>
          <a:p>
            <a:pPr marL="457200" lvl="0" indent="-342900">
              <a:lnSpc>
                <a:spcPct val="115000"/>
              </a:lnSpc>
              <a:buSzPct val="100000"/>
            </a:pPr>
            <a:r>
              <a:rPr lang="en-US" sz="900" dirty="0"/>
              <a:t>DATE-MAP= '2018-06-22'</a:t>
            </a:r>
          </a:p>
          <a:p>
            <a:endParaRPr lang="en-US" sz="900" dirty="0"/>
          </a:p>
        </p:txBody>
      </p:sp>
      <p:sp>
        <p:nvSpPr>
          <p:cNvPr id="7" name="TextBox 6"/>
          <p:cNvSpPr txBox="1"/>
          <p:nvPr/>
        </p:nvSpPr>
        <p:spPr>
          <a:xfrm>
            <a:off x="6901542" y="359229"/>
            <a:ext cx="4825093" cy="4801314"/>
          </a:xfrm>
          <a:prstGeom prst="rect">
            <a:avLst/>
          </a:prstGeom>
          <a:solidFill>
            <a:schemeClr val="bg1"/>
          </a:solidFill>
        </p:spPr>
        <p:txBody>
          <a:bodyPr wrap="square" rtlCol="0">
            <a:spAutoFit/>
          </a:bodyPr>
          <a:lstStyle/>
          <a:p>
            <a:r>
              <a:rPr lang="en-US" sz="900" dirty="0"/>
              <a:t>HISTORY === Data ===                                                            </a:t>
            </a:r>
          </a:p>
          <a:p>
            <a:r>
              <a:rPr lang="en-US" sz="900" dirty="0"/>
              <a:t>HISTORY Data-MS = mslist.txt                                                    </a:t>
            </a:r>
          </a:p>
          <a:p>
            <a:r>
              <a:rPr lang="en-US" sz="900" dirty="0"/>
              <a:t>HISTORY Data-</a:t>
            </a:r>
            <a:r>
              <a:rPr lang="en-US" sz="900" dirty="0" err="1"/>
              <a:t>ColName</a:t>
            </a:r>
            <a:r>
              <a:rPr lang="en-US" sz="900" dirty="0"/>
              <a:t> = DATA_DI_CORRECTED                                        </a:t>
            </a:r>
          </a:p>
          <a:p>
            <a:r>
              <a:rPr lang="en-US" sz="900" dirty="0"/>
              <a:t>HISTORY Data-</a:t>
            </a:r>
            <a:r>
              <a:rPr lang="en-US" sz="900" dirty="0" err="1"/>
              <a:t>ChunkHours</a:t>
            </a:r>
            <a:r>
              <a:rPr lang="en-US" sz="900" dirty="0"/>
              <a:t> = 0.0                                                   </a:t>
            </a:r>
          </a:p>
          <a:p>
            <a:r>
              <a:rPr lang="en-US" sz="900" dirty="0"/>
              <a:t>HISTORY Data-Sort = True                                                        </a:t>
            </a:r>
          </a:p>
          <a:p>
            <a:r>
              <a:rPr lang="en-US" sz="900" dirty="0"/>
              <a:t>HISTORY === Predict ===                                                         </a:t>
            </a:r>
          </a:p>
          <a:p>
            <a:r>
              <a:rPr lang="en-US" sz="900" dirty="0"/>
              <a:t>HISTORY Predict-</a:t>
            </a:r>
            <a:r>
              <a:rPr lang="en-US" sz="900" dirty="0" err="1"/>
              <a:t>ColName</a:t>
            </a:r>
            <a:r>
              <a:rPr lang="en-US" sz="900" dirty="0"/>
              <a:t> = DD_PREDICT                                            </a:t>
            </a:r>
          </a:p>
          <a:p>
            <a:r>
              <a:rPr lang="en-US" sz="900" dirty="0"/>
              <a:t>HISTORY Predict-</a:t>
            </a:r>
            <a:r>
              <a:rPr lang="en-US" sz="900" dirty="0" err="1"/>
              <a:t>MaskSquare</a:t>
            </a:r>
            <a:r>
              <a:rPr lang="en-US" sz="900" dirty="0"/>
              <a:t> = None                                               </a:t>
            </a:r>
          </a:p>
          <a:p>
            <a:r>
              <a:rPr lang="en-US" sz="900" dirty="0"/>
              <a:t>HISTORY Predict-</a:t>
            </a:r>
            <a:r>
              <a:rPr lang="en-US" sz="900" dirty="0" err="1"/>
              <a:t>FromImage</a:t>
            </a:r>
            <a:r>
              <a:rPr lang="en-US" sz="900" dirty="0"/>
              <a:t> = None                                                </a:t>
            </a:r>
          </a:p>
          <a:p>
            <a:r>
              <a:rPr lang="en-US" sz="900" dirty="0"/>
              <a:t>HISTORY Predict-</a:t>
            </a:r>
            <a:r>
              <a:rPr lang="en-US" sz="900" dirty="0" err="1"/>
              <a:t>InitDicoModel</a:t>
            </a:r>
            <a:r>
              <a:rPr lang="en-US" sz="900" dirty="0"/>
              <a:t> = image_ampphase1m_masked.DicoModel               </a:t>
            </a:r>
          </a:p>
          <a:p>
            <a:r>
              <a:rPr lang="en-US" sz="900" dirty="0"/>
              <a:t>HISTORY Predict-Overwrite = True                                                </a:t>
            </a:r>
          </a:p>
          <a:p>
            <a:r>
              <a:rPr lang="en-US" sz="900" dirty="0"/>
              <a:t>HISTORY === Selection ===                                                       </a:t>
            </a:r>
          </a:p>
          <a:p>
            <a:r>
              <a:rPr lang="en-US" sz="900" dirty="0"/>
              <a:t>HISTORY Selection-Field = 0                                                     </a:t>
            </a:r>
          </a:p>
          <a:p>
            <a:r>
              <a:rPr lang="en-US" sz="900" dirty="0"/>
              <a:t>HISTORY Selection-DDID = 0                                                      </a:t>
            </a:r>
          </a:p>
          <a:p>
            <a:r>
              <a:rPr lang="en-US" sz="900" dirty="0"/>
              <a:t>HISTORY Selection-</a:t>
            </a:r>
            <a:r>
              <a:rPr lang="en-US" sz="900" dirty="0" err="1"/>
              <a:t>TaQL</a:t>
            </a:r>
            <a:r>
              <a:rPr lang="en-US" sz="900" dirty="0"/>
              <a:t> =                                                        </a:t>
            </a:r>
          </a:p>
          <a:p>
            <a:r>
              <a:rPr lang="en-US" sz="900" dirty="0"/>
              <a:t>HISTORY Selection-</a:t>
            </a:r>
            <a:r>
              <a:rPr lang="en-US" sz="900" dirty="0" err="1"/>
              <a:t>ChanStart</a:t>
            </a:r>
            <a:r>
              <a:rPr lang="en-US" sz="900" dirty="0"/>
              <a:t> = 0                                                 </a:t>
            </a:r>
          </a:p>
          <a:p>
            <a:r>
              <a:rPr lang="en-US" sz="900" dirty="0"/>
              <a:t>HISTORY Selection-</a:t>
            </a:r>
            <a:r>
              <a:rPr lang="en-US" sz="900" dirty="0" err="1"/>
              <a:t>ChanEnd</a:t>
            </a:r>
            <a:r>
              <a:rPr lang="en-US" sz="900" dirty="0"/>
              <a:t> = -1                                                  </a:t>
            </a:r>
          </a:p>
          <a:p>
            <a:r>
              <a:rPr lang="en-US" sz="900" dirty="0"/>
              <a:t>HISTORY Selection-</a:t>
            </a:r>
            <a:r>
              <a:rPr lang="en-US" sz="900" dirty="0" err="1"/>
              <a:t>ChanStep</a:t>
            </a:r>
            <a:r>
              <a:rPr lang="en-US" sz="900" dirty="0"/>
              <a:t> = 1                                                  </a:t>
            </a:r>
          </a:p>
          <a:p>
            <a:r>
              <a:rPr lang="en-US" sz="900" dirty="0"/>
              <a:t>HISTORY Selection-</a:t>
            </a:r>
            <a:r>
              <a:rPr lang="en-US" sz="900" dirty="0" err="1"/>
              <a:t>FlagAnts</a:t>
            </a:r>
            <a:r>
              <a:rPr lang="en-US" sz="900" dirty="0"/>
              <a:t> =                                                    </a:t>
            </a:r>
          </a:p>
          <a:p>
            <a:r>
              <a:rPr lang="en-US" sz="900" dirty="0"/>
              <a:t>HISTORY Selection-</a:t>
            </a:r>
            <a:r>
              <a:rPr lang="en-US" sz="900" dirty="0" err="1"/>
              <a:t>UVRangeKm</a:t>
            </a:r>
            <a:r>
              <a:rPr lang="en-US" sz="900" dirty="0"/>
              <a:t> = [0.1, 1000.0]                                     </a:t>
            </a:r>
          </a:p>
          <a:p>
            <a:r>
              <a:rPr lang="en-US" sz="900" dirty="0"/>
              <a:t>HISTORY Selection-</a:t>
            </a:r>
            <a:r>
              <a:rPr lang="en-US" sz="900" dirty="0" err="1"/>
              <a:t>TimeRange</a:t>
            </a:r>
            <a:r>
              <a:rPr lang="en-US" sz="900" dirty="0"/>
              <a:t> =                                                   </a:t>
            </a:r>
          </a:p>
          <a:p>
            <a:r>
              <a:rPr lang="en-US" sz="900" dirty="0"/>
              <a:t>HISTORY Selection-</a:t>
            </a:r>
            <a:r>
              <a:rPr lang="en-US" sz="900" dirty="0" err="1"/>
              <a:t>DistMaxToCore</a:t>
            </a:r>
            <a:r>
              <a:rPr lang="en-US" sz="900" dirty="0"/>
              <a:t> =                                               </a:t>
            </a:r>
          </a:p>
          <a:p>
            <a:r>
              <a:rPr lang="en-US" sz="900" dirty="0"/>
              <a:t>HISTORY === Output ===                                                          </a:t>
            </a:r>
          </a:p>
          <a:p>
            <a:r>
              <a:rPr lang="en-US" sz="900" dirty="0"/>
              <a:t>HISTORY Output-Mode = Clean                                                     </a:t>
            </a:r>
          </a:p>
          <a:p>
            <a:r>
              <a:rPr lang="en-US" sz="900" dirty="0"/>
              <a:t>HISTORY Output-Clobber = False                                                  </a:t>
            </a:r>
          </a:p>
          <a:p>
            <a:r>
              <a:rPr lang="en-US" sz="900" dirty="0"/>
              <a:t>HISTORY Output-Name = image_ampphase1_di                                        </a:t>
            </a:r>
          </a:p>
          <a:p>
            <a:r>
              <a:rPr lang="en-US" sz="900" dirty="0"/>
              <a:t>HISTORY Output-</a:t>
            </a:r>
            <a:r>
              <a:rPr lang="en-US" sz="900" dirty="0" err="1"/>
              <a:t>ShiftFacetsFile</a:t>
            </a:r>
            <a:r>
              <a:rPr lang="en-US" sz="900" dirty="0"/>
              <a:t> = None                                           </a:t>
            </a:r>
          </a:p>
          <a:p>
            <a:r>
              <a:rPr lang="en-US" sz="900" dirty="0"/>
              <a:t>HISTORY Output-</a:t>
            </a:r>
            <a:r>
              <a:rPr lang="en-US" sz="900" dirty="0" err="1"/>
              <a:t>RestoringBeam</a:t>
            </a:r>
            <a:r>
              <a:rPr lang="en-US" sz="900" dirty="0"/>
              <a:t> = 24.0                                             </a:t>
            </a:r>
          </a:p>
          <a:p>
            <a:r>
              <a:rPr lang="en-US" sz="900" dirty="0"/>
              <a:t>HISTORY Output-Also = </a:t>
            </a:r>
            <a:r>
              <a:rPr lang="en-US" sz="900" dirty="0" err="1"/>
              <a:t>onNeds</a:t>
            </a:r>
            <a:r>
              <a:rPr lang="en-US" sz="900" dirty="0"/>
              <a:t>                                                    </a:t>
            </a:r>
          </a:p>
          <a:p>
            <a:r>
              <a:rPr lang="en-US" sz="900" dirty="0"/>
              <a:t>HISTORY Output-Cubes =                                                          </a:t>
            </a:r>
          </a:p>
          <a:p>
            <a:r>
              <a:rPr lang="en-US" sz="900" dirty="0"/>
              <a:t>HISTORY Output-Images = </a:t>
            </a:r>
            <a:r>
              <a:rPr lang="en-US" sz="900" dirty="0" err="1"/>
              <a:t>DdPAMRIikz</a:t>
            </a:r>
            <a:r>
              <a:rPr lang="en-US" sz="900" dirty="0"/>
              <a:t>                                              </a:t>
            </a:r>
          </a:p>
          <a:p>
            <a:r>
              <a:rPr lang="en-US" sz="900" dirty="0"/>
              <a:t>HISTORY Output-</a:t>
            </a:r>
            <a:r>
              <a:rPr lang="en-US" sz="900" dirty="0" err="1"/>
              <a:t>alphathreshold</a:t>
            </a:r>
            <a:r>
              <a:rPr lang="en-US" sz="900" dirty="0"/>
              <a:t> = 7                                               </a:t>
            </a:r>
          </a:p>
          <a:p>
            <a:r>
              <a:rPr lang="en-US" sz="900" dirty="0"/>
              <a:t>HISTORY Output-</a:t>
            </a:r>
            <a:r>
              <a:rPr lang="en-US" sz="900" dirty="0" err="1"/>
              <a:t>alphamaskthreshold</a:t>
            </a:r>
            <a:r>
              <a:rPr lang="en-US" sz="900" dirty="0"/>
              <a:t> = 15                                          </a:t>
            </a:r>
          </a:p>
          <a:p>
            <a:r>
              <a:rPr lang="en-US" sz="900" dirty="0"/>
              <a:t>HISTORY Output-</a:t>
            </a:r>
            <a:r>
              <a:rPr lang="en-US" sz="900" dirty="0" err="1"/>
              <a:t>StokesResidues</a:t>
            </a:r>
            <a:r>
              <a:rPr lang="en-US" sz="900" dirty="0"/>
              <a:t> = I </a:t>
            </a:r>
          </a:p>
        </p:txBody>
      </p:sp>
    </p:spTree>
    <p:extLst>
      <p:ext uri="{BB962C8B-B14F-4D97-AF65-F5344CB8AC3E}">
        <p14:creationId xmlns:p14="http://schemas.microsoft.com/office/powerpoint/2010/main" val="369225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Metadata examples</a:t>
            </a:r>
          </a:p>
        </p:txBody>
      </p:sp>
      <p:sp>
        <p:nvSpPr>
          <p:cNvPr id="3" name="Content Placeholder 2"/>
          <p:cNvSpPr>
            <a:spLocks noGrp="1"/>
          </p:cNvSpPr>
          <p:nvPr>
            <p:ph idx="1"/>
          </p:nvPr>
        </p:nvSpPr>
        <p:spPr/>
        <p:txBody>
          <a:bodyPr/>
          <a:lstStyle/>
          <a:p>
            <a:pPr marL="457200" lvl="0" indent="-342900">
              <a:lnSpc>
                <a:spcPct val="115000"/>
              </a:lnSpc>
              <a:spcBef>
                <a:spcPts val="0"/>
              </a:spcBef>
            </a:pPr>
            <a:r>
              <a:rPr lang="en-US" dirty="0"/>
              <a:t>IVOA</a:t>
            </a:r>
          </a:p>
          <a:p>
            <a:pPr marL="114300" lvl="0" indent="0">
              <a:lnSpc>
                <a:spcPct val="115000"/>
              </a:lnSpc>
              <a:spcBef>
                <a:spcPts val="0"/>
              </a:spcBef>
              <a:buNone/>
            </a:pPr>
            <a:r>
              <a:rPr lang="en-US" dirty="0"/>
              <a:t>UCD: Unified Content Descriptor</a:t>
            </a:r>
          </a:p>
          <a:p>
            <a:pPr marL="114300" lvl="0" indent="0">
              <a:lnSpc>
                <a:spcPct val="115000"/>
              </a:lnSpc>
              <a:spcBef>
                <a:spcPts val="0"/>
              </a:spcBef>
              <a:buNone/>
            </a:pPr>
            <a:endParaRPr lang="en" dirty="0">
              <a:solidFill>
                <a:srgbClr val="000000"/>
              </a:solidFill>
              <a:latin typeface="Helvetica Neue Light"/>
              <a:ea typeface="Helvetica Neue Light"/>
              <a:cs typeface="Helvetica Neue Light"/>
              <a:sym typeface="Helvetica Neue Light"/>
            </a:endParaRPr>
          </a:p>
        </p:txBody>
      </p:sp>
      <p:sp>
        <p:nvSpPr>
          <p:cNvPr id="4" name="TextBox 3"/>
          <p:cNvSpPr txBox="1"/>
          <p:nvPr/>
        </p:nvSpPr>
        <p:spPr>
          <a:xfrm>
            <a:off x="779689" y="3027136"/>
            <a:ext cx="6637565" cy="2723823"/>
          </a:xfrm>
          <a:prstGeom prst="rect">
            <a:avLst/>
          </a:prstGeom>
          <a:noFill/>
        </p:spPr>
        <p:txBody>
          <a:bodyPr wrap="square" rtlCol="0">
            <a:spAutoFit/>
          </a:bodyPr>
          <a:lstStyle/>
          <a:p>
            <a:r>
              <a:rPr lang="en-US" sz="900" dirty="0">
                <a:latin typeface="Courier" pitchFamily="49" charset="0"/>
              </a:rPr>
              <a:t>S| em.radio.6-12GHz                    |  Radio between 6 and 12 GHz                                                    </a:t>
            </a:r>
          </a:p>
          <a:p>
            <a:r>
              <a:rPr lang="en-US" sz="900" dirty="0">
                <a:latin typeface="Courier" pitchFamily="49" charset="0"/>
              </a:rPr>
              <a:t>S| em.radio.12-30GHz                   |  Radio between 12 and 30 GHz                                                   </a:t>
            </a:r>
          </a:p>
          <a:p>
            <a:r>
              <a:rPr lang="en-US" sz="900" dirty="0">
                <a:latin typeface="Courier" pitchFamily="49" charset="0"/>
              </a:rPr>
              <a:t>Q| </a:t>
            </a:r>
            <a:r>
              <a:rPr lang="en-US" sz="900" dirty="0" err="1">
                <a:latin typeface="Courier" pitchFamily="49" charset="0"/>
              </a:rPr>
              <a:t>em.wavenumber</a:t>
            </a:r>
            <a:r>
              <a:rPr lang="en-US" sz="900" dirty="0">
                <a:latin typeface="Courier" pitchFamily="49" charset="0"/>
              </a:rPr>
              <a:t>                       |  Wavenumber value in the </a:t>
            </a:r>
            <a:r>
              <a:rPr lang="en-US" sz="900" dirty="0" err="1">
                <a:latin typeface="Courier" pitchFamily="49" charset="0"/>
              </a:rPr>
              <a:t>em</a:t>
            </a:r>
            <a:r>
              <a:rPr lang="en-US" sz="900" dirty="0">
                <a:latin typeface="Courier" pitchFamily="49" charset="0"/>
              </a:rPr>
              <a:t> frame                                              </a:t>
            </a:r>
          </a:p>
          <a:p>
            <a:r>
              <a:rPr lang="en-US" sz="900" dirty="0">
                <a:latin typeface="Courier" pitchFamily="49" charset="0"/>
              </a:rPr>
              <a:t>Q| </a:t>
            </a:r>
            <a:r>
              <a:rPr lang="en-US" sz="900" dirty="0" err="1">
                <a:latin typeface="Courier" pitchFamily="49" charset="0"/>
              </a:rPr>
              <a:t>em.wl</a:t>
            </a:r>
            <a:r>
              <a:rPr lang="en-US" sz="900" dirty="0">
                <a:latin typeface="Courier" pitchFamily="49" charset="0"/>
              </a:rPr>
              <a:t>                               |  Wavelength value in the </a:t>
            </a:r>
            <a:r>
              <a:rPr lang="en-US" sz="900" dirty="0" err="1">
                <a:latin typeface="Courier" pitchFamily="49" charset="0"/>
              </a:rPr>
              <a:t>em</a:t>
            </a:r>
            <a:r>
              <a:rPr lang="en-US" sz="900" dirty="0">
                <a:latin typeface="Courier" pitchFamily="49" charset="0"/>
              </a:rPr>
              <a:t> frame                                              </a:t>
            </a:r>
          </a:p>
          <a:p>
            <a:r>
              <a:rPr lang="en-US" sz="900" dirty="0">
                <a:latin typeface="Courier" pitchFamily="49" charset="0"/>
              </a:rPr>
              <a:t>Q| </a:t>
            </a:r>
            <a:r>
              <a:rPr lang="en-US" sz="900" dirty="0" err="1">
                <a:latin typeface="Courier" pitchFamily="49" charset="0"/>
              </a:rPr>
              <a:t>em.wl.central</a:t>
            </a:r>
            <a:r>
              <a:rPr lang="en-US" sz="900" dirty="0">
                <a:latin typeface="Courier" pitchFamily="49" charset="0"/>
              </a:rPr>
              <a:t>                       |  Central wavelength                                                            </a:t>
            </a:r>
          </a:p>
          <a:p>
            <a:r>
              <a:rPr lang="en-US" sz="900" dirty="0">
                <a:latin typeface="Courier" pitchFamily="49" charset="0"/>
              </a:rPr>
              <a:t>Q| </a:t>
            </a:r>
            <a:r>
              <a:rPr lang="en-US" sz="900" dirty="0" err="1">
                <a:latin typeface="Courier" pitchFamily="49" charset="0"/>
              </a:rPr>
              <a:t>em.wl.effective</a:t>
            </a:r>
            <a:r>
              <a:rPr lang="en-US" sz="900" dirty="0">
                <a:latin typeface="Courier" pitchFamily="49" charset="0"/>
              </a:rPr>
              <a:t>                     |  Effective wavelength                                                          </a:t>
            </a:r>
          </a:p>
          <a:p>
            <a:r>
              <a:rPr lang="en-US" sz="900" dirty="0">
                <a:latin typeface="Courier" pitchFamily="49" charset="0"/>
              </a:rPr>
              <a:t>Q| </a:t>
            </a:r>
            <a:r>
              <a:rPr lang="en-US" sz="900" dirty="0" err="1">
                <a:latin typeface="Courier" pitchFamily="49" charset="0"/>
              </a:rPr>
              <a:t>instr</a:t>
            </a:r>
            <a:r>
              <a:rPr lang="en-US" sz="900" dirty="0">
                <a:latin typeface="Courier" pitchFamily="49" charset="0"/>
              </a:rPr>
              <a:t>                               |  Instrument                                                                    </a:t>
            </a:r>
          </a:p>
          <a:p>
            <a:r>
              <a:rPr lang="en-US" sz="900" dirty="0">
                <a:latin typeface="Courier" pitchFamily="49" charset="0"/>
              </a:rPr>
              <a:t>E| </a:t>
            </a:r>
            <a:r>
              <a:rPr lang="en-US" sz="900" dirty="0" err="1">
                <a:latin typeface="Courier" pitchFamily="49" charset="0"/>
              </a:rPr>
              <a:t>instr.background</a:t>
            </a:r>
            <a:r>
              <a:rPr lang="en-US" sz="900" dirty="0">
                <a:latin typeface="Courier" pitchFamily="49" charset="0"/>
              </a:rPr>
              <a:t>                    |  Instrumental background                                                       </a:t>
            </a:r>
          </a:p>
          <a:p>
            <a:r>
              <a:rPr lang="en-US" sz="900" dirty="0">
                <a:latin typeface="Courier" pitchFamily="49" charset="0"/>
              </a:rPr>
              <a:t>Q| </a:t>
            </a:r>
            <a:r>
              <a:rPr lang="en-US" sz="900" dirty="0" err="1">
                <a:latin typeface="Courier" pitchFamily="49" charset="0"/>
              </a:rPr>
              <a:t>instr.bandpass</a:t>
            </a:r>
            <a:r>
              <a:rPr lang="en-US" sz="900" dirty="0">
                <a:latin typeface="Courier" pitchFamily="49" charset="0"/>
              </a:rPr>
              <a:t>                      |  </a:t>
            </a:r>
            <a:r>
              <a:rPr lang="en-US" sz="900" dirty="0" err="1">
                <a:latin typeface="Courier" pitchFamily="49" charset="0"/>
              </a:rPr>
              <a:t>Bandpass</a:t>
            </a:r>
            <a:r>
              <a:rPr lang="en-US" sz="900" dirty="0">
                <a:latin typeface="Courier" pitchFamily="49" charset="0"/>
              </a:rPr>
              <a:t> (e.g.: band name) of instrument                                      </a:t>
            </a:r>
          </a:p>
          <a:p>
            <a:r>
              <a:rPr lang="en-US" sz="900" dirty="0">
                <a:latin typeface="Courier" pitchFamily="49" charset="0"/>
              </a:rPr>
              <a:t>Q| </a:t>
            </a:r>
            <a:r>
              <a:rPr lang="en-US" sz="900" dirty="0" err="1">
                <a:latin typeface="Courier" pitchFamily="49" charset="0"/>
              </a:rPr>
              <a:t>instr.bandwidth</a:t>
            </a:r>
            <a:r>
              <a:rPr lang="en-US" sz="900" dirty="0">
                <a:latin typeface="Courier" pitchFamily="49" charset="0"/>
              </a:rPr>
              <a:t>                     |  Bandwidth of the instrument                                                   </a:t>
            </a:r>
          </a:p>
          <a:p>
            <a:r>
              <a:rPr lang="en-US" sz="900" dirty="0">
                <a:latin typeface="Courier" pitchFamily="49" charset="0"/>
              </a:rPr>
              <a:t>Q| </a:t>
            </a:r>
            <a:r>
              <a:rPr lang="en-US" sz="900" dirty="0" err="1">
                <a:latin typeface="Courier" pitchFamily="49" charset="0"/>
              </a:rPr>
              <a:t>instr.baseline</a:t>
            </a:r>
            <a:r>
              <a:rPr lang="en-US" sz="900" dirty="0">
                <a:latin typeface="Courier" pitchFamily="49" charset="0"/>
              </a:rPr>
              <a:t>                      |  Baseline for interferometry                                                   </a:t>
            </a:r>
          </a:p>
          <a:p>
            <a:r>
              <a:rPr lang="en-US" sz="900" dirty="0">
                <a:latin typeface="Courier" pitchFamily="49" charset="0"/>
              </a:rPr>
              <a:t>S| </a:t>
            </a:r>
            <a:r>
              <a:rPr lang="en-US" sz="900" dirty="0" err="1">
                <a:latin typeface="Courier" pitchFamily="49" charset="0"/>
              </a:rPr>
              <a:t>instr.beam</a:t>
            </a:r>
            <a:r>
              <a:rPr lang="en-US" sz="900" dirty="0">
                <a:latin typeface="Courier" pitchFamily="49" charset="0"/>
              </a:rPr>
              <a:t>                          |  Beam                                                                          </a:t>
            </a:r>
          </a:p>
          <a:p>
            <a:r>
              <a:rPr lang="en-US" sz="900" dirty="0">
                <a:latin typeface="Courier" pitchFamily="49" charset="0"/>
              </a:rPr>
              <a:t>Q| </a:t>
            </a:r>
            <a:r>
              <a:rPr lang="en-US" sz="900" dirty="0" err="1">
                <a:latin typeface="Courier" pitchFamily="49" charset="0"/>
              </a:rPr>
              <a:t>instr.calib</a:t>
            </a:r>
            <a:r>
              <a:rPr lang="en-US" sz="900" dirty="0">
                <a:latin typeface="Courier" pitchFamily="49" charset="0"/>
              </a:rPr>
              <a:t>                         |  Calibration parameter                                                         </a:t>
            </a:r>
          </a:p>
          <a:p>
            <a:r>
              <a:rPr lang="en-US" sz="900" dirty="0">
                <a:latin typeface="Courier" pitchFamily="49" charset="0"/>
              </a:rPr>
              <a:t>S| </a:t>
            </a:r>
            <a:r>
              <a:rPr lang="en-US" sz="900" dirty="0" err="1">
                <a:latin typeface="Courier" pitchFamily="49" charset="0"/>
              </a:rPr>
              <a:t>instr.det</a:t>
            </a:r>
            <a:r>
              <a:rPr lang="en-US" sz="900" dirty="0">
                <a:latin typeface="Courier" pitchFamily="49" charset="0"/>
              </a:rPr>
              <a:t>                           |  Detector                                                                      </a:t>
            </a:r>
          </a:p>
          <a:p>
            <a:r>
              <a:rPr lang="en-US" sz="900" dirty="0">
                <a:latin typeface="Courier" pitchFamily="49" charset="0"/>
              </a:rPr>
              <a:t>Q| </a:t>
            </a:r>
            <a:r>
              <a:rPr lang="en-US" sz="900" dirty="0" err="1">
                <a:latin typeface="Courier" pitchFamily="49" charset="0"/>
              </a:rPr>
              <a:t>instr.det.noise</a:t>
            </a:r>
            <a:r>
              <a:rPr lang="en-US" sz="900" dirty="0">
                <a:latin typeface="Courier" pitchFamily="49" charset="0"/>
              </a:rPr>
              <a:t>                     |  Instrument noise                                                              </a:t>
            </a:r>
          </a:p>
          <a:p>
            <a:r>
              <a:rPr lang="en-US" sz="900" dirty="0">
                <a:latin typeface="Courier" pitchFamily="49" charset="0"/>
              </a:rPr>
              <a:t>Q| </a:t>
            </a:r>
            <a:r>
              <a:rPr lang="en-US" sz="900" dirty="0" err="1">
                <a:latin typeface="Courier" pitchFamily="49" charset="0"/>
              </a:rPr>
              <a:t>instr.det.psf</a:t>
            </a:r>
            <a:r>
              <a:rPr lang="en-US" sz="900" dirty="0">
                <a:latin typeface="Courier" pitchFamily="49" charset="0"/>
              </a:rPr>
              <a:t>                       |  Point Spread Function                                                         </a:t>
            </a:r>
          </a:p>
          <a:p>
            <a:r>
              <a:rPr lang="en-US" sz="900" dirty="0">
                <a:latin typeface="Courier" pitchFamily="49" charset="0"/>
              </a:rPr>
              <a:t>Q| </a:t>
            </a:r>
            <a:r>
              <a:rPr lang="en-US" sz="900" dirty="0" err="1">
                <a:latin typeface="Courier" pitchFamily="49" charset="0"/>
              </a:rPr>
              <a:t>instr.det.qe</a:t>
            </a:r>
            <a:r>
              <a:rPr lang="en-US" sz="900" dirty="0">
                <a:latin typeface="Courier" pitchFamily="49" charset="0"/>
              </a:rPr>
              <a:t>                        |  Quantum efficiency                                                            </a:t>
            </a:r>
          </a:p>
          <a:p>
            <a:r>
              <a:rPr lang="en-US" sz="900" dirty="0">
                <a:latin typeface="Courier" pitchFamily="49" charset="0"/>
              </a:rPr>
              <a:t>Q| </a:t>
            </a:r>
            <a:r>
              <a:rPr lang="en-US" sz="900" dirty="0" err="1">
                <a:latin typeface="Courier" pitchFamily="49" charset="0"/>
              </a:rPr>
              <a:t>instr.dispersion</a:t>
            </a:r>
            <a:r>
              <a:rPr lang="en-US" sz="900" dirty="0">
                <a:latin typeface="Courier" pitchFamily="49" charset="0"/>
              </a:rPr>
              <a:t>                    |  Dispersion of a spectrograph                                                  </a:t>
            </a:r>
          </a:p>
          <a:p>
            <a:r>
              <a:rPr lang="en-US" sz="900" dirty="0">
                <a:latin typeface="Courier" pitchFamily="49" charset="0"/>
              </a:rPr>
              <a:t>Q| </a:t>
            </a:r>
            <a:r>
              <a:rPr lang="en-US" sz="900" dirty="0" err="1">
                <a:latin typeface="Courier" pitchFamily="49" charset="0"/>
              </a:rPr>
              <a:t>instr.experiment</a:t>
            </a:r>
            <a:r>
              <a:rPr lang="en-US" sz="900" dirty="0">
                <a:latin typeface="Courier" pitchFamily="49" charset="0"/>
              </a:rPr>
              <a:t>                    |  Experiment or group of instruments    </a:t>
            </a:r>
          </a:p>
        </p:txBody>
      </p:sp>
      <p:pic>
        <p:nvPicPr>
          <p:cNvPr id="8" name="Picture 2" descr="http://www.ivoa.net/images/ivoa_log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900" y="1031875"/>
            <a:ext cx="2266950" cy="122872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460296" y="2030954"/>
            <a:ext cx="8945338" cy="4108817"/>
          </a:xfrm>
          <a:prstGeom prst="rect">
            <a:avLst/>
          </a:prstGeom>
          <a:solidFill>
            <a:schemeClr val="bg1"/>
          </a:solidFill>
        </p:spPr>
        <p:txBody>
          <a:bodyPr wrap="square" rtlCol="0">
            <a:spAutoFit/>
          </a:bodyPr>
          <a:lstStyle/>
          <a:p>
            <a:r>
              <a:rPr lang="en-US" sz="900" dirty="0">
                <a:latin typeface="Courier" pitchFamily="49" charset="0"/>
              </a:rPr>
              <a:t>P| </a:t>
            </a:r>
            <a:r>
              <a:rPr lang="en-US" sz="900" dirty="0" err="1">
                <a:latin typeface="Courier" pitchFamily="49" charset="0"/>
              </a:rPr>
              <a:t>pos.wcs</a:t>
            </a:r>
            <a:r>
              <a:rPr lang="en-US" sz="900" dirty="0">
                <a:latin typeface="Courier" pitchFamily="49" charset="0"/>
              </a:rPr>
              <a:t>                             |  WCS keywords                                                                  </a:t>
            </a:r>
          </a:p>
          <a:p>
            <a:r>
              <a:rPr lang="en-US" sz="900" dirty="0">
                <a:latin typeface="Courier" pitchFamily="49" charset="0"/>
              </a:rPr>
              <a:t>P| </a:t>
            </a:r>
            <a:r>
              <a:rPr lang="en-US" sz="900" dirty="0" err="1">
                <a:latin typeface="Courier" pitchFamily="49" charset="0"/>
              </a:rPr>
              <a:t>pos.wcs.cdmatrix</a:t>
            </a:r>
            <a:r>
              <a:rPr lang="en-US" sz="900" dirty="0">
                <a:latin typeface="Courier" pitchFamily="49" charset="0"/>
              </a:rPr>
              <a:t>                    |  WCS CDMATRIX                                                                  </a:t>
            </a:r>
          </a:p>
          <a:p>
            <a:r>
              <a:rPr lang="en-US" sz="900" dirty="0">
                <a:latin typeface="Courier" pitchFamily="49" charset="0"/>
              </a:rPr>
              <a:t>P| </a:t>
            </a:r>
            <a:r>
              <a:rPr lang="en-US" sz="900" dirty="0" err="1">
                <a:latin typeface="Courier" pitchFamily="49" charset="0"/>
              </a:rPr>
              <a:t>pos.wcs.crpix</a:t>
            </a:r>
            <a:r>
              <a:rPr lang="en-US" sz="900" dirty="0">
                <a:latin typeface="Courier" pitchFamily="49" charset="0"/>
              </a:rPr>
              <a:t>                       |  WCS CRPIX                                                                     </a:t>
            </a:r>
          </a:p>
          <a:p>
            <a:r>
              <a:rPr lang="en-US" sz="900" dirty="0">
                <a:latin typeface="Courier" pitchFamily="49" charset="0"/>
              </a:rPr>
              <a:t>P| </a:t>
            </a:r>
            <a:r>
              <a:rPr lang="en-US" sz="900" dirty="0" err="1">
                <a:latin typeface="Courier" pitchFamily="49" charset="0"/>
              </a:rPr>
              <a:t>pos.wcs.crval</a:t>
            </a:r>
            <a:r>
              <a:rPr lang="en-US" sz="900" dirty="0">
                <a:latin typeface="Courier" pitchFamily="49" charset="0"/>
              </a:rPr>
              <a:t>                       |  WCS CRVAL                                                                     </a:t>
            </a:r>
          </a:p>
          <a:p>
            <a:r>
              <a:rPr lang="en-US" sz="900" dirty="0">
                <a:latin typeface="Courier" pitchFamily="49" charset="0"/>
              </a:rPr>
              <a:t>P| </a:t>
            </a:r>
            <a:r>
              <a:rPr lang="en-US" sz="900" dirty="0" err="1">
                <a:latin typeface="Courier" pitchFamily="49" charset="0"/>
              </a:rPr>
              <a:t>pos.wcs.ctype</a:t>
            </a:r>
            <a:r>
              <a:rPr lang="en-US" sz="900" dirty="0">
                <a:latin typeface="Courier" pitchFamily="49" charset="0"/>
              </a:rPr>
              <a:t>                       |  WCS CTYPE                                                                     </a:t>
            </a:r>
          </a:p>
          <a:p>
            <a:r>
              <a:rPr lang="en-US" sz="900" dirty="0">
                <a:latin typeface="Courier" pitchFamily="49" charset="0"/>
              </a:rPr>
              <a:t>P| </a:t>
            </a:r>
            <a:r>
              <a:rPr lang="en-US" sz="900" dirty="0" err="1">
                <a:latin typeface="Courier" pitchFamily="49" charset="0"/>
              </a:rPr>
              <a:t>pos.wcs.naxes</a:t>
            </a:r>
            <a:r>
              <a:rPr lang="en-US" sz="900" dirty="0">
                <a:latin typeface="Courier" pitchFamily="49" charset="0"/>
              </a:rPr>
              <a:t>                       |  WCS NAXES                                                                     </a:t>
            </a:r>
          </a:p>
          <a:p>
            <a:r>
              <a:rPr lang="en-US" sz="900" dirty="0">
                <a:latin typeface="Courier" pitchFamily="49" charset="0"/>
              </a:rPr>
              <a:t>P| </a:t>
            </a:r>
            <a:r>
              <a:rPr lang="en-US" sz="900" dirty="0" err="1">
                <a:latin typeface="Courier" pitchFamily="49" charset="0"/>
              </a:rPr>
              <a:t>pos.wcs.naxis</a:t>
            </a:r>
            <a:r>
              <a:rPr lang="en-US" sz="900" dirty="0">
                <a:latin typeface="Courier" pitchFamily="49" charset="0"/>
              </a:rPr>
              <a:t>                       |  WCS NAXIS                                                                     </a:t>
            </a:r>
          </a:p>
          <a:p>
            <a:r>
              <a:rPr lang="en-US" sz="900" dirty="0">
                <a:latin typeface="Courier" pitchFamily="49" charset="0"/>
              </a:rPr>
              <a:t>P| </a:t>
            </a:r>
            <a:r>
              <a:rPr lang="en-US" sz="900" dirty="0" err="1">
                <a:latin typeface="Courier" pitchFamily="49" charset="0"/>
              </a:rPr>
              <a:t>pos.wcs.scale</a:t>
            </a:r>
            <a:r>
              <a:rPr lang="en-US" sz="900" dirty="0">
                <a:latin typeface="Courier" pitchFamily="49" charset="0"/>
              </a:rPr>
              <a:t>                       |  WCS scale or scale of an image                                                </a:t>
            </a:r>
          </a:p>
          <a:p>
            <a:r>
              <a:rPr lang="en-US" sz="900" dirty="0">
                <a:latin typeface="Courier" pitchFamily="49" charset="0"/>
              </a:rPr>
              <a:t>Q| </a:t>
            </a:r>
            <a:r>
              <a:rPr lang="en-US" sz="900" dirty="0" err="1">
                <a:latin typeface="Courier" pitchFamily="49" charset="0"/>
              </a:rPr>
              <a:t>spect</a:t>
            </a:r>
            <a:r>
              <a:rPr lang="en-US" sz="900" dirty="0">
                <a:latin typeface="Courier" pitchFamily="49" charset="0"/>
              </a:rPr>
              <a:t>                               |  Spectroscopy                                                                  </a:t>
            </a:r>
          </a:p>
          <a:p>
            <a:r>
              <a:rPr lang="en-US" sz="900" dirty="0">
                <a:latin typeface="Courier" pitchFamily="49" charset="0"/>
              </a:rPr>
              <a:t>Q| </a:t>
            </a:r>
            <a:r>
              <a:rPr lang="en-US" sz="900" dirty="0" err="1">
                <a:latin typeface="Courier" pitchFamily="49" charset="0"/>
              </a:rPr>
              <a:t>spect.binSize</a:t>
            </a:r>
            <a:r>
              <a:rPr lang="en-US" sz="900" dirty="0">
                <a:latin typeface="Courier" pitchFamily="49" charset="0"/>
              </a:rPr>
              <a:t>                       |  Spectral bin size                                                             </a:t>
            </a:r>
          </a:p>
          <a:p>
            <a:r>
              <a:rPr lang="en-US" sz="900" dirty="0">
                <a:latin typeface="Courier" pitchFamily="49" charset="0"/>
              </a:rPr>
              <a:t>S| </a:t>
            </a:r>
            <a:r>
              <a:rPr lang="en-US" sz="900" dirty="0" err="1">
                <a:latin typeface="Courier" pitchFamily="49" charset="0"/>
              </a:rPr>
              <a:t>spect.continuum</a:t>
            </a:r>
            <a:r>
              <a:rPr lang="en-US" sz="900" dirty="0">
                <a:latin typeface="Courier" pitchFamily="49" charset="0"/>
              </a:rPr>
              <a:t>                     |  Continuum spectrum                                                            </a:t>
            </a:r>
          </a:p>
          <a:p>
            <a:r>
              <a:rPr lang="en-US" sz="900" dirty="0">
                <a:latin typeface="Courier" pitchFamily="49" charset="0"/>
              </a:rPr>
              <a:t>Q| </a:t>
            </a:r>
            <a:r>
              <a:rPr lang="en-US" sz="900" dirty="0" err="1">
                <a:latin typeface="Courier" pitchFamily="49" charset="0"/>
              </a:rPr>
              <a:t>spect.dopplerParam</a:t>
            </a:r>
            <a:r>
              <a:rPr lang="en-US" sz="900" dirty="0">
                <a:latin typeface="Courier" pitchFamily="49" charset="0"/>
              </a:rPr>
              <a:t>                  |  Doppler parameter b                                                           </a:t>
            </a:r>
          </a:p>
          <a:p>
            <a:r>
              <a:rPr lang="en-US" sz="900" dirty="0">
                <a:latin typeface="Courier" pitchFamily="49" charset="0"/>
              </a:rPr>
              <a:t>E| </a:t>
            </a:r>
            <a:r>
              <a:rPr lang="en-US" sz="900" dirty="0" err="1">
                <a:latin typeface="Courier" pitchFamily="49" charset="0"/>
              </a:rPr>
              <a:t>spect.dopplerVeloc</a:t>
            </a:r>
            <a:r>
              <a:rPr lang="en-US" sz="900" dirty="0">
                <a:latin typeface="Courier" pitchFamily="49" charset="0"/>
              </a:rPr>
              <a:t>                  |  Radial velocity, derived from the shift of some spectral feature              </a:t>
            </a:r>
          </a:p>
          <a:p>
            <a:r>
              <a:rPr lang="en-US" sz="900" dirty="0">
                <a:latin typeface="Courier" pitchFamily="49" charset="0"/>
              </a:rPr>
              <a:t>E| </a:t>
            </a:r>
            <a:r>
              <a:rPr lang="en-US" sz="900" dirty="0" err="1">
                <a:latin typeface="Courier" pitchFamily="49" charset="0"/>
              </a:rPr>
              <a:t>spect.dopplerVeloc.opt</a:t>
            </a:r>
            <a:r>
              <a:rPr lang="en-US" sz="900" dirty="0">
                <a:latin typeface="Courier" pitchFamily="49" charset="0"/>
              </a:rPr>
              <a:t>              |  Radial velocity derived from a wavelength shift using the optical convention  </a:t>
            </a:r>
          </a:p>
          <a:p>
            <a:r>
              <a:rPr lang="en-US" sz="900" dirty="0">
                <a:latin typeface="Courier" pitchFamily="49" charset="0"/>
              </a:rPr>
              <a:t>E| </a:t>
            </a:r>
            <a:r>
              <a:rPr lang="en-US" sz="900" dirty="0" err="1">
                <a:latin typeface="Courier" pitchFamily="49" charset="0"/>
              </a:rPr>
              <a:t>spect.dopplerVeloc.radio</a:t>
            </a:r>
            <a:r>
              <a:rPr lang="en-US" sz="900" dirty="0">
                <a:latin typeface="Courier" pitchFamily="49" charset="0"/>
              </a:rPr>
              <a:t>            |  Radial velocity derived from a frequency shift using the radio convention     </a:t>
            </a:r>
          </a:p>
          <a:p>
            <a:r>
              <a:rPr lang="en-US" sz="900" dirty="0">
                <a:latin typeface="Courier" pitchFamily="49" charset="0"/>
              </a:rPr>
              <a:t>E| </a:t>
            </a:r>
            <a:r>
              <a:rPr lang="en-US" sz="900" dirty="0" err="1">
                <a:latin typeface="Courier" pitchFamily="49" charset="0"/>
              </a:rPr>
              <a:t>spect.index</a:t>
            </a:r>
            <a:r>
              <a:rPr lang="en-US" sz="900" dirty="0">
                <a:latin typeface="Courier" pitchFamily="49" charset="0"/>
              </a:rPr>
              <a:t>                         |  Spectral index                                                                </a:t>
            </a:r>
          </a:p>
          <a:p>
            <a:r>
              <a:rPr lang="en-US" sz="900" dirty="0">
                <a:latin typeface="Courier" pitchFamily="49" charset="0"/>
              </a:rPr>
              <a:t>S| </a:t>
            </a:r>
            <a:r>
              <a:rPr lang="en-US" sz="900" dirty="0" err="1">
                <a:latin typeface="Courier" pitchFamily="49" charset="0"/>
              </a:rPr>
              <a:t>spect.line</a:t>
            </a:r>
            <a:r>
              <a:rPr lang="en-US" sz="900" dirty="0">
                <a:latin typeface="Courier" pitchFamily="49" charset="0"/>
              </a:rPr>
              <a:t>                          |  Spectral line                                                                 </a:t>
            </a:r>
          </a:p>
          <a:p>
            <a:r>
              <a:rPr lang="en-US" sz="900" dirty="0">
                <a:latin typeface="Courier" pitchFamily="49" charset="0"/>
              </a:rPr>
              <a:t>E| </a:t>
            </a:r>
            <a:r>
              <a:rPr lang="en-US" sz="900" dirty="0" err="1">
                <a:latin typeface="Courier" pitchFamily="49" charset="0"/>
              </a:rPr>
              <a:t>spect.line.asymmetry</a:t>
            </a:r>
            <a:r>
              <a:rPr lang="en-US" sz="900" dirty="0">
                <a:latin typeface="Courier" pitchFamily="49" charset="0"/>
              </a:rPr>
              <a:t>                |  Line asymmetry                                                                </a:t>
            </a:r>
          </a:p>
          <a:p>
            <a:r>
              <a:rPr lang="en-US" sz="900" dirty="0">
                <a:latin typeface="Courier" pitchFamily="49" charset="0"/>
              </a:rPr>
              <a:t>E| </a:t>
            </a:r>
            <a:r>
              <a:rPr lang="en-US" sz="900" dirty="0" err="1">
                <a:latin typeface="Courier" pitchFamily="49" charset="0"/>
              </a:rPr>
              <a:t>spect.line.broad</a:t>
            </a:r>
            <a:r>
              <a:rPr lang="en-US" sz="900" dirty="0">
                <a:latin typeface="Courier" pitchFamily="49" charset="0"/>
              </a:rPr>
              <a:t>                    |  Spectral line broadening                                                      </a:t>
            </a:r>
          </a:p>
          <a:p>
            <a:r>
              <a:rPr lang="en-US" sz="900" dirty="0">
                <a:latin typeface="Courier" pitchFamily="49" charset="0"/>
              </a:rPr>
              <a:t>Q| </a:t>
            </a:r>
            <a:r>
              <a:rPr lang="en-US" sz="900" dirty="0" err="1">
                <a:latin typeface="Courier" pitchFamily="49" charset="0"/>
              </a:rPr>
              <a:t>spect.line.broad.Stark</a:t>
            </a:r>
            <a:r>
              <a:rPr lang="en-US" sz="900" dirty="0">
                <a:latin typeface="Courier" pitchFamily="49" charset="0"/>
              </a:rPr>
              <a:t>              |  Stark line broadening coefficient                                             </a:t>
            </a:r>
          </a:p>
          <a:p>
            <a:r>
              <a:rPr lang="en-US" sz="900" dirty="0">
                <a:latin typeface="Courier" pitchFamily="49" charset="0"/>
              </a:rPr>
              <a:t>E| </a:t>
            </a:r>
            <a:r>
              <a:rPr lang="en-US" sz="900" dirty="0" err="1">
                <a:latin typeface="Courier" pitchFamily="49" charset="0"/>
              </a:rPr>
              <a:t>spect.line.broad.Zeeman</a:t>
            </a:r>
            <a:r>
              <a:rPr lang="en-US" sz="900" dirty="0">
                <a:latin typeface="Courier" pitchFamily="49" charset="0"/>
              </a:rPr>
              <a:t>             |  Zeeman broadening                                                             </a:t>
            </a:r>
          </a:p>
          <a:p>
            <a:r>
              <a:rPr lang="en-US" sz="900" dirty="0">
                <a:latin typeface="Courier" pitchFamily="49" charset="0"/>
              </a:rPr>
              <a:t>E| </a:t>
            </a:r>
            <a:r>
              <a:rPr lang="en-US" sz="900" dirty="0" err="1">
                <a:latin typeface="Courier" pitchFamily="49" charset="0"/>
              </a:rPr>
              <a:t>spect.line.eqWidth</a:t>
            </a:r>
            <a:r>
              <a:rPr lang="en-US" sz="900" dirty="0">
                <a:latin typeface="Courier" pitchFamily="49" charset="0"/>
              </a:rPr>
              <a:t>                  |  Line equivalent width                                                         </a:t>
            </a:r>
          </a:p>
          <a:p>
            <a:r>
              <a:rPr lang="en-US" sz="900" dirty="0">
                <a:latin typeface="Courier" pitchFamily="49" charset="0"/>
              </a:rPr>
              <a:t>E| </a:t>
            </a:r>
            <a:r>
              <a:rPr lang="en-US" sz="900" dirty="0" err="1">
                <a:latin typeface="Courier" pitchFamily="49" charset="0"/>
              </a:rPr>
              <a:t>spect.line.intensity</a:t>
            </a:r>
            <a:r>
              <a:rPr lang="en-US" sz="900" dirty="0">
                <a:latin typeface="Courier" pitchFamily="49" charset="0"/>
              </a:rPr>
              <a:t>                |  Line intensity                                                                </a:t>
            </a:r>
          </a:p>
          <a:p>
            <a:r>
              <a:rPr lang="en-US" sz="900" dirty="0">
                <a:latin typeface="Courier" pitchFamily="49" charset="0"/>
              </a:rPr>
              <a:t>E| </a:t>
            </a:r>
            <a:r>
              <a:rPr lang="en-US" sz="900" dirty="0" err="1">
                <a:latin typeface="Courier" pitchFamily="49" charset="0"/>
              </a:rPr>
              <a:t>spect.line.profile</a:t>
            </a:r>
            <a:r>
              <a:rPr lang="en-US" sz="900" dirty="0">
                <a:latin typeface="Courier" pitchFamily="49" charset="0"/>
              </a:rPr>
              <a:t>                  |  Line profile                                                                  </a:t>
            </a:r>
          </a:p>
          <a:p>
            <a:r>
              <a:rPr lang="en-US" sz="900" dirty="0">
                <a:latin typeface="Courier" pitchFamily="49" charset="0"/>
              </a:rPr>
              <a:t>Q| </a:t>
            </a:r>
            <a:r>
              <a:rPr lang="en-US" sz="900" dirty="0" err="1">
                <a:latin typeface="Courier" pitchFamily="49" charset="0"/>
              </a:rPr>
              <a:t>spect.line.strength</a:t>
            </a:r>
            <a:r>
              <a:rPr lang="en-US" sz="900" dirty="0">
                <a:latin typeface="Courier" pitchFamily="49" charset="0"/>
              </a:rPr>
              <a:t>                 |  Spectral line strength S                                                      </a:t>
            </a:r>
          </a:p>
          <a:p>
            <a:r>
              <a:rPr lang="en-US" sz="900" dirty="0">
                <a:latin typeface="Courier" pitchFamily="49" charset="0"/>
              </a:rPr>
              <a:t>E| </a:t>
            </a:r>
            <a:r>
              <a:rPr lang="en-US" sz="900" dirty="0" err="1">
                <a:latin typeface="Courier" pitchFamily="49" charset="0"/>
              </a:rPr>
              <a:t>spect.line.width</a:t>
            </a:r>
            <a:r>
              <a:rPr lang="en-US" sz="900" dirty="0">
                <a:latin typeface="Courier" pitchFamily="49" charset="0"/>
              </a:rPr>
              <a:t>                    |  Spectral line full width half maximum                                         </a:t>
            </a:r>
          </a:p>
          <a:p>
            <a:r>
              <a:rPr lang="en-US" sz="900" dirty="0">
                <a:latin typeface="Courier" pitchFamily="49" charset="0"/>
              </a:rPr>
              <a:t>Q| </a:t>
            </a:r>
            <a:r>
              <a:rPr lang="en-US" sz="900" dirty="0" err="1">
                <a:latin typeface="Courier" pitchFamily="49" charset="0"/>
              </a:rPr>
              <a:t>spect.resolution</a:t>
            </a:r>
            <a:r>
              <a:rPr lang="en-US" sz="900" dirty="0">
                <a:latin typeface="Courier" pitchFamily="49" charset="0"/>
              </a:rPr>
              <a:t>                    |  Spectral (or velocity) resolution               </a:t>
            </a:r>
          </a:p>
          <a:p>
            <a:endParaRPr lang="en-US" sz="900" dirty="0">
              <a:latin typeface="Courier" pitchFamily="49" charset="0"/>
            </a:endParaRPr>
          </a:p>
        </p:txBody>
      </p:sp>
      <p:pic>
        <p:nvPicPr>
          <p:cNvPr id="5" name="Picture 4"/>
          <p:cNvPicPr>
            <a:picLocks noChangeAspect="1"/>
          </p:cNvPicPr>
          <p:nvPr/>
        </p:nvPicPr>
        <p:blipFill>
          <a:blip r:embed="rId4"/>
          <a:stretch>
            <a:fillRect/>
          </a:stretch>
        </p:blipFill>
        <p:spPr>
          <a:xfrm>
            <a:off x="3924755" y="2054792"/>
            <a:ext cx="5267325" cy="1609725"/>
          </a:xfrm>
          <a:prstGeom prst="rect">
            <a:avLst/>
          </a:prstGeom>
        </p:spPr>
      </p:pic>
      <p:pic>
        <p:nvPicPr>
          <p:cNvPr id="7" name="Picture 6"/>
          <p:cNvPicPr>
            <a:picLocks noChangeAspect="1"/>
          </p:cNvPicPr>
          <p:nvPr/>
        </p:nvPicPr>
        <p:blipFill>
          <a:blip r:embed="rId5"/>
          <a:stretch>
            <a:fillRect/>
          </a:stretch>
        </p:blipFill>
        <p:spPr>
          <a:xfrm>
            <a:off x="5814803" y="332976"/>
            <a:ext cx="5748237" cy="5718220"/>
          </a:xfrm>
          <a:prstGeom prst="rect">
            <a:avLst/>
          </a:prstGeom>
          <a:ln>
            <a:solidFill>
              <a:schemeClr val="tx2"/>
            </a:solidFill>
          </a:ln>
        </p:spPr>
      </p:pic>
    </p:spTree>
    <p:extLst>
      <p:ext uri="{BB962C8B-B14F-4D97-AF65-F5344CB8AC3E}">
        <p14:creationId xmlns:p14="http://schemas.microsoft.com/office/powerpoint/2010/main" val="16696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a:t>
            </a:r>
          </a:p>
        </p:txBody>
      </p:sp>
      <p:sp>
        <p:nvSpPr>
          <p:cNvPr id="3" name="Content Placeholder 2"/>
          <p:cNvSpPr>
            <a:spLocks noGrp="1"/>
          </p:cNvSpPr>
          <p:nvPr>
            <p:ph idx="1"/>
          </p:nvPr>
        </p:nvSpPr>
        <p:spPr/>
        <p:txBody>
          <a:bodyPr>
            <a:normAutofit/>
          </a:bodyPr>
          <a:lstStyle/>
          <a:p>
            <a:pPr marL="0" indent="0">
              <a:buNone/>
            </a:pPr>
            <a:r>
              <a:rPr lang="en-US" dirty="0"/>
              <a:t>To ensure </a:t>
            </a:r>
            <a:r>
              <a:rPr lang="en-US" b="1" dirty="0"/>
              <a:t>Accessibility</a:t>
            </a:r>
            <a:r>
              <a:rPr lang="en-US" dirty="0"/>
              <a:t>,</a:t>
            </a:r>
          </a:p>
          <a:p>
            <a:r>
              <a:rPr lang="en-US" dirty="0"/>
              <a:t>Guarantee longevity of the data (e.g., by submitting it to a repository that has a certification like the Data Seal of Approval or an ISO certification);</a:t>
            </a:r>
          </a:p>
          <a:p>
            <a:r>
              <a:rPr lang="en-US" dirty="0"/>
              <a:t>Check and describe the legal conditions under which the data can be made available (this is generally easier to do before you have collected and interpreted the data);</a:t>
            </a:r>
          </a:p>
          <a:p>
            <a:r>
              <a:rPr lang="en-US" dirty="0"/>
              <a:t>Establish an embargo period if necessary;</a:t>
            </a:r>
          </a:p>
          <a:p>
            <a:r>
              <a:rPr lang="en-US" dirty="0"/>
              <a:t>Make sure your ICT infrastructure will keep the data available even in case of equipment failure or human error.</a:t>
            </a:r>
          </a:p>
          <a:p>
            <a:pPr marL="342900" lvl="1" indent="0">
              <a:lnSpc>
                <a:spcPct val="115000"/>
              </a:lnSpc>
              <a:spcBef>
                <a:spcPts val="0"/>
              </a:spcBef>
              <a:buNone/>
            </a:pPr>
            <a:endParaRPr lang="en-US" sz="2000" dirty="0">
              <a:sym typeface="Helvetica Neue Light"/>
            </a:endParaRPr>
          </a:p>
          <a:p>
            <a:pPr marL="457200" lvl="0" indent="-342900">
              <a:lnSpc>
                <a:spcPct val="115000"/>
              </a:lnSpc>
              <a:spcBef>
                <a:spcPts val="0"/>
              </a:spcBef>
            </a:pPr>
            <a:endParaRPr lang="en" sz="2400" dirty="0">
              <a:solidFill>
                <a:srgbClr val="222222"/>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17673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a:t>
            </a:r>
          </a:p>
        </p:txBody>
      </p:sp>
      <p:sp>
        <p:nvSpPr>
          <p:cNvPr id="3" name="Content Placeholder 2"/>
          <p:cNvSpPr>
            <a:spLocks noGrp="1"/>
          </p:cNvSpPr>
          <p:nvPr>
            <p:ph idx="1"/>
          </p:nvPr>
        </p:nvSpPr>
        <p:spPr/>
        <p:txBody>
          <a:bodyPr>
            <a:normAutofit/>
          </a:bodyPr>
          <a:lstStyle/>
          <a:p>
            <a:pPr marL="457200" lvl="0" indent="-342900">
              <a:lnSpc>
                <a:spcPct val="115000"/>
              </a:lnSpc>
              <a:spcBef>
                <a:spcPts val="0"/>
              </a:spcBef>
            </a:pPr>
            <a:r>
              <a:rPr lang="en-US" sz="2400" dirty="0">
                <a:sym typeface="Helvetica Neue Light"/>
              </a:rPr>
              <a:t>IVOA</a:t>
            </a:r>
          </a:p>
          <a:p>
            <a:pPr marL="685800" lvl="1" indent="-342900">
              <a:lnSpc>
                <a:spcPct val="115000"/>
              </a:lnSpc>
              <a:spcBef>
                <a:spcPts val="0"/>
              </a:spcBef>
            </a:pPr>
            <a:r>
              <a:rPr lang="en-US" sz="2200" dirty="0">
                <a:sym typeface="Helvetica Neue Light"/>
              </a:rPr>
              <a:t>Standard data formats and models</a:t>
            </a:r>
          </a:p>
          <a:p>
            <a:pPr marL="914400" lvl="2" indent="-342900">
              <a:lnSpc>
                <a:spcPct val="115000"/>
              </a:lnSpc>
              <a:spcBef>
                <a:spcPts val="0"/>
              </a:spcBef>
            </a:pPr>
            <a:r>
              <a:rPr lang="en-US" sz="2000" dirty="0">
                <a:sym typeface="Helvetica Neue Light"/>
              </a:rPr>
              <a:t>UCD’s and </a:t>
            </a:r>
            <a:r>
              <a:rPr lang="en-US" sz="2000" dirty="0" err="1">
                <a:sym typeface="Helvetica Neue Light"/>
              </a:rPr>
              <a:t>VOUnits</a:t>
            </a:r>
            <a:endParaRPr lang="en-US" sz="2000" dirty="0">
              <a:sym typeface="Helvetica Neue Light"/>
            </a:endParaRPr>
          </a:p>
          <a:p>
            <a:pPr marL="914400" lvl="2" indent="-342900">
              <a:lnSpc>
                <a:spcPct val="115000"/>
              </a:lnSpc>
              <a:spcBef>
                <a:spcPts val="0"/>
              </a:spcBef>
            </a:pPr>
            <a:r>
              <a:rPr lang="en-US" sz="2000" dirty="0" err="1">
                <a:sym typeface="Helvetica Neue Light"/>
              </a:rPr>
              <a:t>VOEvents</a:t>
            </a:r>
            <a:endParaRPr lang="en-US" sz="2000" dirty="0">
              <a:sym typeface="Helvetica Neue Light"/>
            </a:endParaRPr>
          </a:p>
          <a:p>
            <a:pPr marL="914400" lvl="2" indent="-342900">
              <a:lnSpc>
                <a:spcPct val="115000"/>
              </a:lnSpc>
              <a:spcBef>
                <a:spcPts val="0"/>
              </a:spcBef>
            </a:pPr>
            <a:r>
              <a:rPr lang="en-US" sz="2000" dirty="0" err="1">
                <a:sym typeface="Helvetica Neue Light"/>
              </a:rPr>
              <a:t>VOTable</a:t>
            </a:r>
            <a:endParaRPr lang="en-US" sz="2000" dirty="0">
              <a:sym typeface="Helvetica Neue Light"/>
            </a:endParaRPr>
          </a:p>
          <a:p>
            <a:pPr marL="914400" lvl="2" indent="-342900">
              <a:lnSpc>
                <a:spcPct val="115000"/>
              </a:lnSpc>
              <a:spcBef>
                <a:spcPts val="0"/>
              </a:spcBef>
            </a:pPr>
            <a:r>
              <a:rPr lang="en-US" sz="2000" dirty="0">
                <a:sym typeface="Helvetica Neue Light"/>
              </a:rPr>
              <a:t>…</a:t>
            </a:r>
          </a:p>
          <a:p>
            <a:pPr marL="685800" lvl="1" indent="-342900">
              <a:lnSpc>
                <a:spcPct val="115000"/>
              </a:lnSpc>
              <a:spcBef>
                <a:spcPts val="0"/>
              </a:spcBef>
            </a:pPr>
            <a:r>
              <a:rPr lang="en-US" sz="2200" dirty="0">
                <a:sym typeface="Helvetica Neue Light"/>
              </a:rPr>
              <a:t>Passing data between applications</a:t>
            </a:r>
          </a:p>
          <a:p>
            <a:pPr marL="914400" lvl="2" indent="-342900">
              <a:lnSpc>
                <a:spcPct val="115000"/>
              </a:lnSpc>
              <a:spcBef>
                <a:spcPts val="0"/>
              </a:spcBef>
            </a:pPr>
            <a:r>
              <a:rPr lang="en-US" sz="2000" dirty="0">
                <a:sym typeface="Helvetica Neue Light"/>
              </a:rPr>
              <a:t>APP (simple application messaging protocol)</a:t>
            </a:r>
          </a:p>
          <a:p>
            <a:pPr marL="914400" lvl="2" indent="-342900">
              <a:lnSpc>
                <a:spcPct val="115000"/>
              </a:lnSpc>
              <a:spcBef>
                <a:spcPts val="0"/>
              </a:spcBef>
            </a:pPr>
            <a:r>
              <a:rPr lang="en-US" sz="2000" dirty="0">
                <a:sym typeface="Helvetica Neue Light"/>
              </a:rPr>
              <a:t>DAL (Data access layer)</a:t>
            </a:r>
          </a:p>
          <a:p>
            <a:pPr marL="914400" lvl="2" indent="-342900">
              <a:lnSpc>
                <a:spcPct val="115000"/>
              </a:lnSpc>
              <a:spcBef>
                <a:spcPts val="0"/>
              </a:spcBef>
            </a:pPr>
            <a:r>
              <a:rPr lang="en-US" sz="2000" dirty="0">
                <a:sym typeface="Helvetica Neue Light"/>
              </a:rPr>
              <a:t>…</a:t>
            </a:r>
          </a:p>
          <a:p>
            <a:pPr marL="342900" lvl="1" indent="0">
              <a:lnSpc>
                <a:spcPct val="115000"/>
              </a:lnSpc>
              <a:spcBef>
                <a:spcPts val="0"/>
              </a:spcBef>
              <a:buNone/>
            </a:pPr>
            <a:endParaRPr lang="en-US" sz="2000" dirty="0">
              <a:sym typeface="Helvetica Neue Light"/>
            </a:endParaRPr>
          </a:p>
          <a:p>
            <a:pPr marL="457200" lvl="0" indent="-342900">
              <a:lnSpc>
                <a:spcPct val="115000"/>
              </a:lnSpc>
              <a:spcBef>
                <a:spcPts val="0"/>
              </a:spcBef>
            </a:pPr>
            <a:endParaRPr lang="en" sz="2400" dirty="0">
              <a:solidFill>
                <a:srgbClr val="222222"/>
              </a:solidFill>
              <a:latin typeface="Helvetica Neue Light"/>
              <a:ea typeface="Helvetica Neue Light"/>
              <a:cs typeface="Helvetica Neue Light"/>
              <a:sym typeface="Helvetica Neue Light"/>
            </a:endParaRPr>
          </a:p>
        </p:txBody>
      </p:sp>
      <p:pic>
        <p:nvPicPr>
          <p:cNvPr id="1026" name="Picture 2" descr="http://www.ivoa.net/images/ivoa_log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971" y="1798411"/>
            <a:ext cx="2266950" cy="12287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3328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a:t>
            </a:r>
          </a:p>
        </p:txBody>
      </p:sp>
      <p:sp>
        <p:nvSpPr>
          <p:cNvPr id="3" name="Content Placeholder 2"/>
          <p:cNvSpPr>
            <a:spLocks noGrp="1"/>
          </p:cNvSpPr>
          <p:nvPr>
            <p:ph idx="1"/>
          </p:nvPr>
        </p:nvSpPr>
        <p:spPr/>
        <p:txBody>
          <a:bodyPr/>
          <a:lstStyle/>
          <a:p>
            <a:pPr marL="457200" lvl="0" indent="-342900">
              <a:lnSpc>
                <a:spcPct val="115000"/>
              </a:lnSpc>
              <a:spcBef>
                <a:spcPts val="0"/>
              </a:spcBef>
            </a:pPr>
            <a:r>
              <a:rPr lang="en-US" sz="2400" dirty="0">
                <a:sym typeface="Helvetica Neue Light"/>
              </a:rPr>
              <a:t>IVOA</a:t>
            </a:r>
          </a:p>
          <a:p>
            <a:pPr marL="685800" lvl="1" indent="-342900">
              <a:lnSpc>
                <a:spcPct val="115000"/>
              </a:lnSpc>
              <a:spcBef>
                <a:spcPts val="0"/>
              </a:spcBef>
            </a:pPr>
            <a:r>
              <a:rPr lang="en-US" sz="2200" dirty="0">
                <a:sym typeface="Helvetica Neue Light"/>
              </a:rPr>
              <a:t>Data Services</a:t>
            </a:r>
          </a:p>
          <a:p>
            <a:pPr marL="914400" lvl="2" indent="-342900">
              <a:lnSpc>
                <a:spcPct val="115000"/>
              </a:lnSpc>
              <a:spcBef>
                <a:spcPts val="0"/>
              </a:spcBef>
            </a:pPr>
            <a:r>
              <a:rPr lang="en-US" sz="2000" dirty="0">
                <a:sym typeface="Helvetica Neue Light"/>
              </a:rPr>
              <a:t>Cone search</a:t>
            </a:r>
          </a:p>
          <a:p>
            <a:pPr marL="914400" lvl="2" indent="-342900">
              <a:lnSpc>
                <a:spcPct val="115000"/>
              </a:lnSpc>
              <a:spcBef>
                <a:spcPts val="0"/>
              </a:spcBef>
            </a:pPr>
            <a:r>
              <a:rPr lang="en-US" sz="2000" dirty="0">
                <a:sym typeface="Helvetica Neue Light"/>
              </a:rPr>
              <a:t>Table Access Protocol (TAP)</a:t>
            </a:r>
          </a:p>
          <a:p>
            <a:pPr marL="914400" lvl="2" indent="-342900">
              <a:lnSpc>
                <a:spcPct val="115000"/>
              </a:lnSpc>
              <a:spcBef>
                <a:spcPts val="0"/>
              </a:spcBef>
            </a:pPr>
            <a:r>
              <a:rPr lang="en-US" sz="2000" dirty="0">
                <a:sym typeface="Helvetica Neue Light"/>
              </a:rPr>
              <a:t>Simple Image Access Protocol (SIAP) </a:t>
            </a:r>
          </a:p>
          <a:p>
            <a:pPr marL="914400" lvl="2" indent="-342900">
              <a:lnSpc>
                <a:spcPct val="115000"/>
              </a:lnSpc>
              <a:spcBef>
                <a:spcPts val="0"/>
              </a:spcBef>
            </a:pPr>
            <a:r>
              <a:rPr lang="en-US" sz="2000" dirty="0">
                <a:sym typeface="Helvetica Neue Light"/>
              </a:rPr>
              <a:t>Simple Spectral Access Protocol (SSAP)</a:t>
            </a:r>
          </a:p>
          <a:p>
            <a:pPr marL="914400" lvl="2" indent="-342900">
              <a:lnSpc>
                <a:spcPct val="115000"/>
              </a:lnSpc>
              <a:spcBef>
                <a:spcPts val="0"/>
              </a:spcBef>
            </a:pPr>
            <a:r>
              <a:rPr lang="en-US" sz="2000" dirty="0">
                <a:sym typeface="Helvetica Neue Light"/>
              </a:rPr>
              <a:t>…</a:t>
            </a:r>
          </a:p>
          <a:p>
            <a:pPr marL="457200" lvl="0" indent="-342900">
              <a:lnSpc>
                <a:spcPct val="115000"/>
              </a:lnSpc>
              <a:spcBef>
                <a:spcPts val="0"/>
              </a:spcBef>
            </a:pPr>
            <a:endParaRPr lang="en" sz="2400" dirty="0">
              <a:solidFill>
                <a:srgbClr val="222222"/>
              </a:solidFill>
              <a:latin typeface="Helvetica Neue Light"/>
              <a:ea typeface="Helvetica Neue Light"/>
              <a:cs typeface="Helvetica Neue Light"/>
              <a:sym typeface="Helvetica Neue Light"/>
            </a:endParaRPr>
          </a:p>
        </p:txBody>
      </p:sp>
      <p:pic>
        <p:nvPicPr>
          <p:cNvPr id="1026" name="Picture 2" descr="http://www.ivoa.net/images/ivoa_log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3971" y="1798411"/>
            <a:ext cx="2266950" cy="12287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396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795418-50A4-4BFD-BBB0-C421BA8AF841}"/>
              </a:ext>
            </a:extLst>
          </p:cNvPr>
          <p:cNvPicPr>
            <a:picLocks noGrp="1" noChangeAspect="1"/>
          </p:cNvPicPr>
          <p:nvPr>
            <p:ph idx="1"/>
          </p:nvPr>
        </p:nvPicPr>
        <p:blipFill>
          <a:blip r:embed="rId2"/>
          <a:stretch>
            <a:fillRect/>
          </a:stretch>
        </p:blipFill>
        <p:spPr>
          <a:xfrm>
            <a:off x="1883801" y="226242"/>
            <a:ext cx="7854086" cy="5861751"/>
          </a:xfrm>
        </p:spPr>
      </p:pic>
    </p:spTree>
    <p:extLst>
      <p:ext uri="{BB962C8B-B14F-4D97-AF65-F5344CB8AC3E}">
        <p14:creationId xmlns:p14="http://schemas.microsoft.com/office/powerpoint/2010/main" val="313460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Interoperable</a:t>
            </a:r>
          </a:p>
        </p:txBody>
      </p:sp>
      <p:sp>
        <p:nvSpPr>
          <p:cNvPr id="4" name="Content Placeholder 3"/>
          <p:cNvSpPr>
            <a:spLocks noGrp="1"/>
          </p:cNvSpPr>
          <p:nvPr>
            <p:ph idx="1"/>
          </p:nvPr>
        </p:nvSpPr>
        <p:spPr/>
        <p:txBody>
          <a:bodyPr/>
          <a:lstStyle/>
          <a:p>
            <a:pPr marL="0" indent="0">
              <a:buNone/>
            </a:pPr>
            <a:r>
              <a:rPr lang="en-US" dirty="0"/>
              <a:t>To ensure </a:t>
            </a:r>
            <a:r>
              <a:rPr lang="en-US" b="1" dirty="0"/>
              <a:t>Interoperability</a:t>
            </a:r>
            <a:r>
              <a:rPr lang="en-US" dirty="0"/>
              <a:t>,</a:t>
            </a:r>
          </a:p>
          <a:p>
            <a:r>
              <a:rPr lang="en-US" dirty="0"/>
              <a:t>Select commonly used data formats;</a:t>
            </a:r>
          </a:p>
          <a:p>
            <a:r>
              <a:rPr lang="en-US" dirty="0"/>
              <a:t>Select commonly used vocabularies for data items.</a:t>
            </a:r>
          </a:p>
        </p:txBody>
      </p:sp>
    </p:spTree>
    <p:extLst>
      <p:ext uri="{BB962C8B-B14F-4D97-AF65-F5344CB8AC3E}">
        <p14:creationId xmlns:p14="http://schemas.microsoft.com/office/powerpoint/2010/main" val="193959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Interoperable</a:t>
            </a:r>
          </a:p>
        </p:txBody>
      </p:sp>
      <p:sp>
        <p:nvSpPr>
          <p:cNvPr id="4" name="Content Placeholder 3"/>
          <p:cNvSpPr>
            <a:spLocks noGrp="1"/>
          </p:cNvSpPr>
          <p:nvPr>
            <p:ph idx="1"/>
          </p:nvPr>
        </p:nvSpPr>
        <p:spPr/>
        <p:txBody>
          <a:bodyPr/>
          <a:lstStyle/>
          <a:p>
            <a:r>
              <a:rPr lang="en-US" dirty="0"/>
              <a:t>IVOA  VO Software</a:t>
            </a:r>
          </a:p>
          <a:p>
            <a:pPr lvl="1"/>
            <a:endParaRPr lang="en-US" dirty="0"/>
          </a:p>
        </p:txBody>
      </p:sp>
      <p:pic>
        <p:nvPicPr>
          <p:cNvPr id="5" name="Picture 4"/>
          <p:cNvPicPr>
            <a:picLocks noChangeAspect="1"/>
          </p:cNvPicPr>
          <p:nvPr/>
        </p:nvPicPr>
        <p:blipFill>
          <a:blip r:embed="rId3"/>
          <a:stretch>
            <a:fillRect/>
          </a:stretch>
        </p:blipFill>
        <p:spPr>
          <a:xfrm>
            <a:off x="4163219" y="793817"/>
            <a:ext cx="7623402" cy="482973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766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Interoperable</a:t>
            </a:r>
          </a:p>
        </p:txBody>
      </p:sp>
      <p:sp>
        <p:nvSpPr>
          <p:cNvPr id="4" name="Content Placeholder 3"/>
          <p:cNvSpPr>
            <a:spLocks noGrp="1"/>
          </p:cNvSpPr>
          <p:nvPr>
            <p:ph idx="1"/>
          </p:nvPr>
        </p:nvSpPr>
        <p:spPr/>
        <p:txBody>
          <a:bodyPr/>
          <a:lstStyle/>
          <a:p>
            <a:r>
              <a:rPr lang="en-US" dirty="0"/>
              <a:t>IVOA  VO Software</a:t>
            </a:r>
          </a:p>
          <a:p>
            <a:pPr lvl="1"/>
            <a:endParaRPr lang="en-US" dirty="0"/>
          </a:p>
        </p:txBody>
      </p:sp>
      <p:pic>
        <p:nvPicPr>
          <p:cNvPr id="3" name="Picture 2"/>
          <p:cNvPicPr>
            <a:picLocks noChangeAspect="1"/>
          </p:cNvPicPr>
          <p:nvPr/>
        </p:nvPicPr>
        <p:blipFill>
          <a:blip r:embed="rId3"/>
          <a:stretch>
            <a:fillRect/>
          </a:stretch>
        </p:blipFill>
        <p:spPr>
          <a:xfrm>
            <a:off x="1295400" y="1646238"/>
            <a:ext cx="5803033" cy="4438613"/>
          </a:xfrm>
          <a:prstGeom prst="rect">
            <a:avLst/>
          </a:prstGeom>
        </p:spPr>
      </p:pic>
      <p:pic>
        <p:nvPicPr>
          <p:cNvPr id="6" name="Picture 5"/>
          <p:cNvPicPr>
            <a:picLocks noChangeAspect="1"/>
          </p:cNvPicPr>
          <p:nvPr/>
        </p:nvPicPr>
        <p:blipFill>
          <a:blip r:embed="rId4"/>
          <a:stretch>
            <a:fillRect/>
          </a:stretch>
        </p:blipFill>
        <p:spPr>
          <a:xfrm>
            <a:off x="5069744" y="410825"/>
            <a:ext cx="6167007" cy="5961694"/>
          </a:xfrm>
          <a:prstGeom prst="rect">
            <a:avLst/>
          </a:prstGeom>
        </p:spPr>
      </p:pic>
    </p:spTree>
    <p:extLst>
      <p:ext uri="{BB962C8B-B14F-4D97-AF65-F5344CB8AC3E}">
        <p14:creationId xmlns:p14="http://schemas.microsoft.com/office/powerpoint/2010/main" val="72444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Reusable</a:t>
            </a:r>
          </a:p>
        </p:txBody>
      </p:sp>
      <p:sp>
        <p:nvSpPr>
          <p:cNvPr id="4" name="Content Placeholder 3"/>
          <p:cNvSpPr>
            <a:spLocks noGrp="1"/>
          </p:cNvSpPr>
          <p:nvPr>
            <p:ph idx="1"/>
          </p:nvPr>
        </p:nvSpPr>
        <p:spPr/>
        <p:txBody>
          <a:bodyPr>
            <a:noAutofit/>
          </a:bodyPr>
          <a:lstStyle/>
          <a:p>
            <a:pPr marL="0" indent="0">
              <a:buNone/>
            </a:pPr>
            <a:r>
              <a:rPr lang="en-US" sz="1800" dirty="0"/>
              <a:t>To ensure </a:t>
            </a:r>
            <a:r>
              <a:rPr lang="en-US" sz="1800" b="1" dirty="0"/>
              <a:t>Reusability</a:t>
            </a:r>
            <a:r>
              <a:rPr lang="en-US" sz="1800" dirty="0"/>
              <a:t>,</a:t>
            </a:r>
          </a:p>
          <a:p>
            <a:pPr>
              <a:lnSpc>
                <a:spcPct val="110000"/>
              </a:lnSpc>
            </a:pPr>
            <a:r>
              <a:rPr lang="en-US" sz="1800" dirty="0"/>
              <a:t>Make sure you keep proper provenance information (i.e., details about how and where the data was generated, including machine settings, and details about all processing steps, such as the software tools with their versions and parameters);</a:t>
            </a:r>
          </a:p>
          <a:p>
            <a:pPr>
              <a:lnSpc>
                <a:spcPct val="110000"/>
              </a:lnSpc>
            </a:pPr>
            <a:r>
              <a:rPr lang="en-US" sz="1800" dirty="0"/>
              <a:t>Select the right minimal metadata standard and collect the necessary metadata (many minimal metadata standards are included in ELIXIR’s </a:t>
            </a:r>
            <a:r>
              <a:rPr lang="en-US" sz="1800" dirty="0">
                <a:hlinkClick r:id="rId3"/>
              </a:rPr>
              <a:t>biosharing.org</a:t>
            </a:r>
            <a:r>
              <a:rPr lang="en-US" sz="1800" dirty="0"/>
              <a:t> repository);</a:t>
            </a:r>
          </a:p>
          <a:p>
            <a:pPr>
              <a:lnSpc>
                <a:spcPct val="110000"/>
              </a:lnSpc>
            </a:pPr>
            <a:r>
              <a:rPr lang="en-US" sz="1800" dirty="0"/>
              <a:t>Select a license for the data (preferably an open license) and the associated software tools;</a:t>
            </a:r>
          </a:p>
          <a:p>
            <a:pPr>
              <a:lnSpc>
                <a:spcPct val="110000"/>
              </a:lnSpc>
            </a:pPr>
            <a:r>
              <a:rPr lang="en-US" sz="1800" dirty="0"/>
              <a:t>Make sure the important conclusions of your study will not only be available in a paper in narrated form, but also in a digital file (e.g., a </a:t>
            </a:r>
            <a:r>
              <a:rPr lang="en-US" sz="1800" dirty="0" err="1"/>
              <a:t>nanopublication</a:t>
            </a:r>
            <a:r>
              <a:rPr lang="en-US" sz="1800" dirty="0"/>
              <a:t>).</a:t>
            </a:r>
          </a:p>
        </p:txBody>
      </p:sp>
      <p:sp>
        <p:nvSpPr>
          <p:cNvPr id="3" name="TextBox 2"/>
          <p:cNvSpPr txBox="1"/>
          <p:nvPr/>
        </p:nvSpPr>
        <p:spPr>
          <a:xfrm>
            <a:off x="5724939" y="3309730"/>
            <a:ext cx="5476461" cy="2025509"/>
          </a:xfrm>
          <a:prstGeom prst="rect">
            <a:avLst/>
          </a:prstGeom>
          <a:solidFill>
            <a:schemeClr val="bg1"/>
          </a:solidFill>
          <a:ln>
            <a:solidFill>
              <a:schemeClr val="accent1"/>
            </a:solidFill>
          </a:ln>
        </p:spPr>
        <p:txBody>
          <a:bodyPr wrap="square" lIns="180000" tIns="180000" rIns="180000" bIns="180000" rtlCol="0">
            <a:spAutoFit/>
          </a:bodyPr>
          <a:lstStyle/>
          <a:p>
            <a:r>
              <a:rPr lang="nl-NL" dirty="0"/>
              <a:t>Licenses datasets:</a:t>
            </a:r>
          </a:p>
          <a:p>
            <a:pPr marL="285750" indent="-285750">
              <a:buFont typeface="Arial" panose="020B0604020202020204" pitchFamily="34" charset="0"/>
              <a:buChar char="•"/>
            </a:pPr>
            <a:r>
              <a:rPr lang="nl-NL" dirty="0"/>
              <a:t>Creative Commons License (open content)</a:t>
            </a:r>
          </a:p>
          <a:p>
            <a:r>
              <a:rPr lang="nl-NL" dirty="0"/>
              <a:t>Open source Licenses:</a:t>
            </a:r>
          </a:p>
          <a:p>
            <a:pPr marL="285750" indent="-285750">
              <a:buFont typeface="Arial" panose="020B0604020202020204" pitchFamily="34" charset="0"/>
              <a:buChar char="•"/>
            </a:pPr>
            <a:r>
              <a:rPr lang="nl-NL" dirty="0"/>
              <a:t>Mit, Apache, GPL</a:t>
            </a:r>
          </a:p>
          <a:p>
            <a:r>
              <a:rPr lang="nl-NL" dirty="0"/>
              <a:t>Data repository Licenses:</a:t>
            </a:r>
          </a:p>
          <a:p>
            <a:pPr marL="285750" indent="-285750">
              <a:buFont typeface="Arial" panose="020B0604020202020204" pitchFamily="34" charset="0"/>
              <a:buChar char="•"/>
            </a:pPr>
            <a:r>
              <a:rPr lang="nl-NL" dirty="0"/>
              <a:t>DANS, 4TU.Center</a:t>
            </a:r>
          </a:p>
        </p:txBody>
      </p:sp>
    </p:spTree>
    <p:extLst>
      <p:ext uri="{BB962C8B-B14F-4D97-AF65-F5344CB8AC3E}">
        <p14:creationId xmlns:p14="http://schemas.microsoft.com/office/powerpoint/2010/main" val="315440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Reusable</a:t>
            </a:r>
          </a:p>
        </p:txBody>
      </p:sp>
      <p:sp>
        <p:nvSpPr>
          <p:cNvPr id="4" name="Content Placeholder 3"/>
          <p:cNvSpPr>
            <a:spLocks noGrp="1"/>
          </p:cNvSpPr>
          <p:nvPr>
            <p:ph idx="1"/>
          </p:nvPr>
        </p:nvSpPr>
        <p:spPr/>
        <p:txBody>
          <a:bodyPr/>
          <a:lstStyle/>
          <a:p>
            <a:r>
              <a:rPr lang="nl-NL" dirty="0"/>
              <a:t>MAST: </a:t>
            </a:r>
            <a:r>
              <a:rPr lang="nl-NL" dirty="0">
                <a:hlinkClick r:id="rId3"/>
              </a:rPr>
              <a:t>https://archive.stsci.edu/</a:t>
            </a:r>
            <a:endParaRPr lang="nl-NL" dirty="0"/>
          </a:p>
          <a:p>
            <a:pPr lvl="1"/>
            <a:r>
              <a:rPr lang="nl-NL" dirty="0"/>
              <a:t>Search</a:t>
            </a:r>
          </a:p>
          <a:p>
            <a:pPr lvl="1"/>
            <a:r>
              <a:rPr lang="nl-NL" dirty="0"/>
              <a:t>Download</a:t>
            </a:r>
          </a:p>
          <a:p>
            <a:pPr lvl="1"/>
            <a:r>
              <a:rPr lang="nl-NL" dirty="0"/>
              <a:t>FITS</a:t>
            </a:r>
          </a:p>
          <a:p>
            <a:pPr lvl="1"/>
            <a:r>
              <a:rPr lang="nl-NL" dirty="0"/>
              <a:t>TOPCAT</a:t>
            </a:r>
          </a:p>
        </p:txBody>
      </p:sp>
      <p:pic>
        <p:nvPicPr>
          <p:cNvPr id="7" name="Picture 6"/>
          <p:cNvPicPr>
            <a:picLocks noChangeAspect="1"/>
          </p:cNvPicPr>
          <p:nvPr/>
        </p:nvPicPr>
        <p:blipFill>
          <a:blip r:embed="rId4"/>
          <a:stretch>
            <a:fillRect/>
          </a:stretch>
        </p:blipFill>
        <p:spPr>
          <a:xfrm>
            <a:off x="6301243" y="516924"/>
            <a:ext cx="4929292" cy="5274276"/>
          </a:xfrm>
          <a:prstGeom prst="rect">
            <a:avLst/>
          </a:prstGeom>
        </p:spPr>
      </p:pic>
      <p:pic>
        <p:nvPicPr>
          <p:cNvPr id="6" name="Picture 5"/>
          <p:cNvPicPr>
            <a:picLocks noChangeAspect="1"/>
          </p:cNvPicPr>
          <p:nvPr/>
        </p:nvPicPr>
        <p:blipFill>
          <a:blip r:embed="rId5"/>
          <a:stretch>
            <a:fillRect/>
          </a:stretch>
        </p:blipFill>
        <p:spPr>
          <a:xfrm>
            <a:off x="6314963" y="516924"/>
            <a:ext cx="4915572" cy="5274276"/>
          </a:xfrm>
          <a:prstGeom prst="rect">
            <a:avLst/>
          </a:prstGeom>
        </p:spPr>
      </p:pic>
    </p:spTree>
    <p:extLst>
      <p:ext uri="{BB962C8B-B14F-4D97-AF65-F5344CB8AC3E}">
        <p14:creationId xmlns:p14="http://schemas.microsoft.com/office/powerpoint/2010/main" val="135330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Plan &amp; Code of Conduct</a:t>
            </a:r>
          </a:p>
        </p:txBody>
      </p:sp>
      <p:sp>
        <p:nvSpPr>
          <p:cNvPr id="3" name="Text Placeholder 2"/>
          <p:cNvSpPr>
            <a:spLocks noGrp="1"/>
          </p:cNvSpPr>
          <p:nvPr>
            <p:ph type="body" idx="1"/>
          </p:nvPr>
        </p:nvSpPr>
        <p:spPr/>
        <p:txBody>
          <a:bodyPr/>
          <a:lstStyle/>
          <a:p>
            <a:r>
              <a:rPr lang="en-US" dirty="0"/>
              <a:t>How it should be done</a:t>
            </a:r>
          </a:p>
        </p:txBody>
      </p:sp>
    </p:spTree>
    <p:extLst>
      <p:ext uri="{BB962C8B-B14F-4D97-AF65-F5344CB8AC3E}">
        <p14:creationId xmlns:p14="http://schemas.microsoft.com/office/powerpoint/2010/main" val="11826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a:t>
            </a:r>
          </a:p>
        </p:txBody>
      </p:sp>
      <p:sp>
        <p:nvSpPr>
          <p:cNvPr id="3" name="Content Placeholder 2"/>
          <p:cNvSpPr>
            <a:spLocks noGrp="1"/>
          </p:cNvSpPr>
          <p:nvPr>
            <p:ph idx="1"/>
          </p:nvPr>
        </p:nvSpPr>
        <p:spPr/>
        <p:txBody>
          <a:bodyPr>
            <a:normAutofit fontScale="85000" lnSpcReduction="10000"/>
          </a:bodyPr>
          <a:lstStyle/>
          <a:p>
            <a:pPr marL="0" indent="0">
              <a:lnSpc>
                <a:spcPct val="110000"/>
              </a:lnSpc>
              <a:buNone/>
            </a:pPr>
            <a:r>
              <a:rPr lang="en-US" dirty="0"/>
              <a:t>Research data can be preserved for different reasons, for example for analysis or further research, or because a funder demands it. If you decide to preserve  data for the long term, these guideline will help you selecting the data. </a:t>
            </a:r>
          </a:p>
          <a:p>
            <a:pPr marL="0" indent="0">
              <a:buNone/>
            </a:pPr>
            <a:r>
              <a:rPr lang="en-US" dirty="0"/>
              <a:t>There can be different reasons for preserving research data:</a:t>
            </a:r>
          </a:p>
          <a:p>
            <a:pPr>
              <a:lnSpc>
                <a:spcPct val="120000"/>
              </a:lnSpc>
            </a:pPr>
            <a:r>
              <a:rPr lang="en-US" dirty="0"/>
              <a:t>They are valuable: potential value in terms of re-use, national/international standing and quality, originality, size, scale, costs of data production or innovative nature of the research</a:t>
            </a:r>
          </a:p>
          <a:p>
            <a:r>
              <a:rPr lang="en-US" dirty="0"/>
              <a:t>They are unique: the data contain non-repeatable observations</a:t>
            </a:r>
          </a:p>
          <a:p>
            <a:r>
              <a:rPr lang="en-US" dirty="0"/>
              <a:t>They are important for history, in particular the history of science </a:t>
            </a:r>
          </a:p>
          <a:p>
            <a:pPr>
              <a:lnSpc>
                <a:spcPct val="110000"/>
              </a:lnSpc>
            </a:pPr>
            <a:r>
              <a:rPr lang="en-US" dirty="0"/>
              <a:t>They are important for non-academic purposes, such as for cultural heritage, museums or other presentations  </a:t>
            </a:r>
          </a:p>
        </p:txBody>
      </p:sp>
    </p:spTree>
    <p:extLst>
      <p:ext uri="{BB962C8B-B14F-4D97-AF65-F5344CB8AC3E}">
        <p14:creationId xmlns:p14="http://schemas.microsoft.com/office/powerpoint/2010/main" val="23710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a:t>
            </a:r>
          </a:p>
        </p:txBody>
      </p:sp>
      <p:sp>
        <p:nvSpPr>
          <p:cNvPr id="3" name="Content Placeholder 2"/>
          <p:cNvSpPr>
            <a:spLocks noGrp="1"/>
          </p:cNvSpPr>
          <p:nvPr>
            <p:ph idx="1"/>
          </p:nvPr>
        </p:nvSpPr>
        <p:spPr>
          <a:xfrm>
            <a:off x="1295399" y="1981201"/>
            <a:ext cx="10730949" cy="3809999"/>
          </a:xfrm>
        </p:spPr>
        <p:txBody>
          <a:bodyPr>
            <a:noAutofit/>
          </a:bodyPr>
          <a:lstStyle/>
          <a:p>
            <a:pPr marL="0" indent="0">
              <a:lnSpc>
                <a:spcPct val="120000"/>
              </a:lnSpc>
              <a:spcBef>
                <a:spcPts val="600"/>
              </a:spcBef>
              <a:buNone/>
            </a:pPr>
            <a:r>
              <a:rPr lang="en-US" sz="1600" dirty="0"/>
              <a:t>To preserve research data based on the reasons given before, there are several things to keep in mind:</a:t>
            </a:r>
          </a:p>
          <a:p>
            <a:pPr>
              <a:lnSpc>
                <a:spcPct val="120000"/>
              </a:lnSpc>
              <a:spcBef>
                <a:spcPts val="600"/>
              </a:spcBef>
            </a:pPr>
            <a:r>
              <a:rPr lang="en-US" sz="1600" b="1" dirty="0"/>
              <a:t>Technical</a:t>
            </a:r>
            <a:r>
              <a:rPr lang="en-US" sz="1600" dirty="0"/>
              <a:t>: which data formats, software (standard or tailor-made: research-specific tools), hardware?</a:t>
            </a:r>
          </a:p>
          <a:p>
            <a:pPr>
              <a:lnSpc>
                <a:spcPct val="120000"/>
              </a:lnSpc>
              <a:spcBef>
                <a:spcPts val="600"/>
              </a:spcBef>
            </a:pPr>
            <a:r>
              <a:rPr lang="en-US" sz="1600" b="1" dirty="0"/>
              <a:t>Metadata</a:t>
            </a:r>
            <a:r>
              <a:rPr lang="en-US" sz="1600" dirty="0"/>
              <a:t>: available and sufficient? Technical information, codebooks, information on data structure, contextual information, information on intellectual property rights, links with publications or related data.</a:t>
            </a:r>
          </a:p>
          <a:p>
            <a:pPr>
              <a:lnSpc>
                <a:spcPct val="120000"/>
              </a:lnSpc>
              <a:spcBef>
                <a:spcPts val="600"/>
              </a:spcBef>
            </a:pPr>
            <a:r>
              <a:rPr lang="en-US" sz="1600" b="1" dirty="0"/>
              <a:t>Data</a:t>
            </a:r>
            <a:r>
              <a:rPr lang="en-US" sz="1600" dirty="0"/>
              <a:t>: which data from which point of the digital life cycle: raw data, intermediate data, published data?</a:t>
            </a:r>
          </a:p>
          <a:p>
            <a:pPr>
              <a:lnSpc>
                <a:spcPct val="120000"/>
              </a:lnSpc>
              <a:spcBef>
                <a:spcPts val="600"/>
              </a:spcBef>
            </a:pPr>
            <a:r>
              <a:rPr lang="en-US" sz="1600" b="1" dirty="0"/>
              <a:t>Clarity on intellectual property rights</a:t>
            </a:r>
            <a:r>
              <a:rPr lang="en-US" sz="1600" dirty="0"/>
              <a:t>, for example copyright, patent and/or database rights, privacy protection?</a:t>
            </a:r>
          </a:p>
          <a:p>
            <a:pPr>
              <a:lnSpc>
                <a:spcPct val="120000"/>
              </a:lnSpc>
              <a:spcBef>
                <a:spcPts val="600"/>
              </a:spcBef>
            </a:pPr>
            <a:r>
              <a:rPr lang="en-US" sz="1600" b="1" dirty="0"/>
              <a:t>Infrastructure</a:t>
            </a:r>
            <a:r>
              <a:rPr lang="en-US" sz="1600" dirty="0"/>
              <a:t> available for preserving the data? Either a data archive or an institutional or thematic repository.</a:t>
            </a:r>
          </a:p>
          <a:p>
            <a:pPr>
              <a:lnSpc>
                <a:spcPct val="120000"/>
              </a:lnSpc>
              <a:spcBef>
                <a:spcPts val="600"/>
              </a:spcBef>
            </a:pPr>
            <a:r>
              <a:rPr lang="en-US" sz="1600" b="1" dirty="0"/>
              <a:t>Costs</a:t>
            </a:r>
            <a:r>
              <a:rPr lang="en-US" sz="1600" dirty="0"/>
              <a:t>: how are the costs to be covered for selecting, converting, preserving and making the data available?</a:t>
            </a:r>
          </a:p>
        </p:txBody>
      </p:sp>
    </p:spTree>
    <p:extLst>
      <p:ext uri="{BB962C8B-B14F-4D97-AF65-F5344CB8AC3E}">
        <p14:creationId xmlns:p14="http://schemas.microsoft.com/office/powerpoint/2010/main" val="98467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Code of Conduct for Research Integrity</a:t>
            </a:r>
          </a:p>
        </p:txBody>
      </p:sp>
      <p:sp>
        <p:nvSpPr>
          <p:cNvPr id="3" name="Content Placeholder 2"/>
          <p:cNvSpPr>
            <a:spLocks noGrp="1"/>
          </p:cNvSpPr>
          <p:nvPr>
            <p:ph idx="1"/>
          </p:nvPr>
        </p:nvSpPr>
        <p:spPr/>
        <p:txBody>
          <a:bodyPr>
            <a:normAutofit/>
          </a:bodyPr>
          <a:lstStyle/>
          <a:p>
            <a:pPr marL="0" indent="0">
              <a:buNone/>
            </a:pPr>
            <a:r>
              <a:rPr lang="en-US" dirty="0"/>
              <a:t>Principles can be regarded as ‘virtues’ of a good researcher, guiding them towards the right choices in all kinds of circumstances. These are:</a:t>
            </a:r>
          </a:p>
          <a:p>
            <a:r>
              <a:rPr lang="en-US" dirty="0"/>
              <a:t>Honesty</a:t>
            </a:r>
          </a:p>
          <a:p>
            <a:pPr lvl="1"/>
            <a:r>
              <a:rPr lang="en-US" dirty="0"/>
              <a:t>reporting the research process accurately</a:t>
            </a:r>
          </a:p>
          <a:p>
            <a:r>
              <a:rPr lang="en-US" dirty="0"/>
              <a:t>Scrupulousness</a:t>
            </a:r>
          </a:p>
          <a:p>
            <a:pPr lvl="1"/>
            <a:r>
              <a:rPr lang="en-US" dirty="0"/>
              <a:t>using methods that are scientific or scholarly and exercising the best possible care in designing, undertaking, reporting and disseminating research</a:t>
            </a:r>
          </a:p>
        </p:txBody>
      </p:sp>
    </p:spTree>
    <p:extLst>
      <p:ext uri="{BB962C8B-B14F-4D97-AF65-F5344CB8AC3E}">
        <p14:creationId xmlns:p14="http://schemas.microsoft.com/office/powerpoint/2010/main" val="138670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Code of Conduct for Research Integrity</a:t>
            </a:r>
          </a:p>
        </p:txBody>
      </p:sp>
      <p:sp>
        <p:nvSpPr>
          <p:cNvPr id="3" name="Content Placeholder 2"/>
          <p:cNvSpPr>
            <a:spLocks noGrp="1"/>
          </p:cNvSpPr>
          <p:nvPr>
            <p:ph idx="1"/>
          </p:nvPr>
        </p:nvSpPr>
        <p:spPr/>
        <p:txBody>
          <a:bodyPr>
            <a:normAutofit/>
          </a:bodyPr>
          <a:lstStyle/>
          <a:p>
            <a:r>
              <a:rPr lang="en-US" dirty="0"/>
              <a:t>Transparency </a:t>
            </a:r>
          </a:p>
          <a:p>
            <a:pPr lvl="1"/>
            <a:r>
              <a:rPr lang="en-US" dirty="0"/>
              <a:t>ensuring that it is clear to others what data the research was based on, how the data were obtained, what and how results were achieved and what role was played by external stakeholders</a:t>
            </a:r>
          </a:p>
          <a:p>
            <a:r>
              <a:rPr lang="en-US" dirty="0"/>
              <a:t>Independence </a:t>
            </a:r>
          </a:p>
          <a:p>
            <a:pPr lvl="1"/>
            <a:r>
              <a:rPr lang="en-US" dirty="0"/>
              <a:t>the assessment of data, the weight attributed to alternative statements or the assessment of others’ research or research proposals to be guided by non-scientific or non-scholarly considerations</a:t>
            </a:r>
          </a:p>
          <a:p>
            <a:r>
              <a:rPr lang="en-US" dirty="0"/>
              <a:t>Responsibility </a:t>
            </a:r>
          </a:p>
          <a:p>
            <a:pPr lvl="1"/>
            <a:r>
              <a:rPr lang="en-US" dirty="0"/>
              <a:t>conducting research that is scientifically and/or societally relevant</a:t>
            </a:r>
          </a:p>
        </p:txBody>
      </p:sp>
    </p:spTree>
    <p:extLst>
      <p:ext uri="{BB962C8B-B14F-4D97-AF65-F5344CB8AC3E}">
        <p14:creationId xmlns:p14="http://schemas.microsoft.com/office/powerpoint/2010/main" val="72969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C0FC-4B4D-4E7A-BC45-D307CAB2622D}"/>
              </a:ext>
            </a:extLst>
          </p:cNvPr>
          <p:cNvSpPr>
            <a:spLocks noGrp="1"/>
          </p:cNvSpPr>
          <p:nvPr>
            <p:ph type="title"/>
          </p:nvPr>
        </p:nvSpPr>
        <p:spPr>
          <a:xfrm>
            <a:off x="1295400" y="503853"/>
            <a:ext cx="6896493" cy="1142385"/>
          </a:xfrm>
        </p:spPr>
        <p:txBody>
          <a:bodyPr/>
          <a:lstStyle/>
          <a:p>
            <a:r>
              <a:rPr lang="en-US" dirty="0"/>
              <a:t>From </a:t>
            </a:r>
            <a:r>
              <a:rPr lang="en-US" dirty="0" err="1"/>
              <a:t>Dwingeloo</a:t>
            </a:r>
            <a:r>
              <a:rPr lang="en-US" dirty="0"/>
              <a:t> Radio Telescope to LOFAR to …</a:t>
            </a:r>
          </a:p>
        </p:txBody>
      </p:sp>
      <p:sp>
        <p:nvSpPr>
          <p:cNvPr id="3" name="Content Placeholder 2">
            <a:extLst>
              <a:ext uri="{FF2B5EF4-FFF2-40B4-BE49-F238E27FC236}">
                <a16:creationId xmlns:a16="http://schemas.microsoft.com/office/drawing/2014/main" id="{23835705-426F-4809-91BE-61E2FAD571FA}"/>
              </a:ext>
            </a:extLst>
          </p:cNvPr>
          <p:cNvSpPr>
            <a:spLocks noGrp="1"/>
          </p:cNvSpPr>
          <p:nvPr>
            <p:ph idx="1"/>
          </p:nvPr>
        </p:nvSpPr>
        <p:spPr>
          <a:xfrm>
            <a:off x="1295399" y="1981201"/>
            <a:ext cx="6293177" cy="3809999"/>
          </a:xfrm>
        </p:spPr>
        <p:txBody>
          <a:bodyPr/>
          <a:lstStyle/>
          <a:p>
            <a:pPr marL="0" indent="0">
              <a:buNone/>
            </a:pPr>
            <a:r>
              <a:rPr lang="en-US" dirty="0"/>
              <a:t>In June 1952 the first major survey was started, consisting of profiles taken at fifty-four positions at 5</a:t>
            </a:r>
            <a:r>
              <a:rPr lang="en-US" baseline="30000" dirty="0"/>
              <a:t>o</a:t>
            </a:r>
            <a:r>
              <a:rPr lang="en-US" dirty="0"/>
              <a:t> intervals in Galactic longitude along the Galactic Equator. Data rate order 0.1B/s.</a:t>
            </a:r>
          </a:p>
          <a:p>
            <a:pPr marL="0" indent="0">
              <a:buNone/>
            </a:pPr>
            <a:r>
              <a:rPr lang="en-US" dirty="0"/>
              <a:t>In order to fully exploit this new wavelength regime with unprecedented resolution and sensitivity, LOFAR must meet several non-trivial technical challenges. Furthermore, for the typical sampling rate of 200 MHz, the raw data-rate generated by the entire LOFAR array is 13 </a:t>
            </a:r>
            <a:r>
              <a:rPr lang="en-US" dirty="0" err="1"/>
              <a:t>Tbit</a:t>
            </a:r>
            <a:r>
              <a:rPr lang="en-US" dirty="0"/>
              <a:t>/s. </a:t>
            </a:r>
          </a:p>
        </p:txBody>
      </p:sp>
      <p:pic>
        <p:nvPicPr>
          <p:cNvPr id="5" name="Picture 4">
            <a:extLst>
              <a:ext uri="{FF2B5EF4-FFF2-40B4-BE49-F238E27FC236}">
                <a16:creationId xmlns:a16="http://schemas.microsoft.com/office/drawing/2014/main" id="{B32D4CA9-1F15-4729-8FC9-0B60296C1D4D}"/>
              </a:ext>
            </a:extLst>
          </p:cNvPr>
          <p:cNvPicPr>
            <a:picLocks noChangeAspect="1"/>
          </p:cNvPicPr>
          <p:nvPr/>
        </p:nvPicPr>
        <p:blipFill>
          <a:blip r:embed="rId2"/>
          <a:stretch>
            <a:fillRect/>
          </a:stretch>
        </p:blipFill>
        <p:spPr>
          <a:xfrm>
            <a:off x="8477790" y="236013"/>
            <a:ext cx="3362325" cy="5876925"/>
          </a:xfrm>
          <a:prstGeom prst="rect">
            <a:avLst/>
          </a:prstGeom>
        </p:spPr>
      </p:pic>
    </p:spTree>
    <p:extLst>
      <p:ext uri="{BB962C8B-B14F-4D97-AF65-F5344CB8AC3E}">
        <p14:creationId xmlns:p14="http://schemas.microsoft.com/office/powerpoint/2010/main" val="236952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Code of Conduct for Research Integrity</a:t>
            </a:r>
          </a:p>
        </p:txBody>
      </p:sp>
      <p:sp>
        <p:nvSpPr>
          <p:cNvPr id="3" name="Content Placeholder 2"/>
          <p:cNvSpPr>
            <a:spLocks noGrp="1"/>
          </p:cNvSpPr>
          <p:nvPr>
            <p:ph idx="1"/>
          </p:nvPr>
        </p:nvSpPr>
        <p:spPr/>
        <p:txBody>
          <a:bodyPr>
            <a:normAutofit/>
          </a:bodyPr>
          <a:lstStyle/>
          <a:p>
            <a:pPr>
              <a:lnSpc>
                <a:spcPct val="100000"/>
              </a:lnSpc>
              <a:buFont typeface="Wingdings" panose="05000000000000000000" pitchFamily="2" charset="2"/>
              <a:buChar char="§"/>
            </a:pPr>
            <a:r>
              <a:rPr lang="en-US" dirty="0"/>
              <a:t>Institutions provide a working environment that promotes and safeguards good research practices. </a:t>
            </a:r>
          </a:p>
          <a:p>
            <a:pPr>
              <a:lnSpc>
                <a:spcPct val="100000"/>
              </a:lnSpc>
              <a:buFont typeface="Wingdings" panose="05000000000000000000" pitchFamily="2" charset="2"/>
              <a:buChar char="§"/>
            </a:pPr>
            <a:r>
              <a:rPr lang="en-US" dirty="0"/>
              <a:t>Non-compliance with standards undermines professional responsibility, which harms the research process and the relationship between individual researchers, and possibly also trust in and the credibility of the research. </a:t>
            </a:r>
          </a:p>
          <a:p>
            <a:pPr>
              <a:buFont typeface="Wingdings" panose="05000000000000000000" pitchFamily="2" charset="2"/>
              <a:buChar char="§"/>
            </a:pPr>
            <a:endParaRPr lang="en-US" dirty="0"/>
          </a:p>
          <a:p>
            <a:pPr marL="0" indent="0">
              <a:buNone/>
            </a:pPr>
            <a:endParaRPr lang="en-US" dirty="0"/>
          </a:p>
        </p:txBody>
      </p:sp>
    </p:spTree>
    <p:extLst>
      <p:ext uri="{BB962C8B-B14F-4D97-AF65-F5344CB8AC3E}">
        <p14:creationId xmlns:p14="http://schemas.microsoft.com/office/powerpoint/2010/main" val="33826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Management Plan – general definition</a:t>
            </a:r>
          </a:p>
        </p:txBody>
      </p:sp>
      <p:sp>
        <p:nvSpPr>
          <p:cNvPr id="3" name="Content Placeholder 2"/>
          <p:cNvSpPr>
            <a:spLocks noGrp="1"/>
          </p:cNvSpPr>
          <p:nvPr>
            <p:ph idx="1"/>
          </p:nvPr>
        </p:nvSpPr>
        <p:spPr/>
        <p:txBody>
          <a:bodyPr>
            <a:normAutofit fontScale="77500" lnSpcReduction="20000"/>
          </a:bodyPr>
          <a:lstStyle/>
          <a:p>
            <a:pPr marL="0" indent="0">
              <a:lnSpc>
                <a:spcPct val="120000"/>
              </a:lnSpc>
              <a:buNone/>
            </a:pPr>
            <a:r>
              <a:rPr lang="en-US" dirty="0"/>
              <a:t>Data Management Plans (DMPs) are a key element of good data management. A DMP describes the data management life cycle for the data to be collected, processed and/or generated by a Horizon 2020 project. As part of making research data FAIR, a DMP should include information on: </a:t>
            </a:r>
          </a:p>
          <a:p>
            <a:r>
              <a:rPr lang="en-US" dirty="0"/>
              <a:t>The handling of research data during &amp; after the end of the project</a:t>
            </a:r>
          </a:p>
          <a:p>
            <a:r>
              <a:rPr lang="en-US" dirty="0"/>
              <a:t>What data will be collected, processed and/or generated</a:t>
            </a:r>
          </a:p>
          <a:p>
            <a:r>
              <a:rPr lang="en-US" dirty="0"/>
              <a:t>Which methodology &amp; standards will be applied</a:t>
            </a:r>
          </a:p>
          <a:p>
            <a:r>
              <a:rPr lang="en-US" dirty="0"/>
              <a:t>Whether data will be shared/made open access and</a:t>
            </a:r>
          </a:p>
          <a:p>
            <a:r>
              <a:rPr lang="en-US" dirty="0"/>
              <a:t>How data will be curated &amp; preserved (including after the end of the project).</a:t>
            </a:r>
          </a:p>
          <a:p>
            <a:pPr marL="0" indent="0">
              <a:lnSpc>
                <a:spcPct val="120000"/>
              </a:lnSpc>
              <a:buNone/>
            </a:pPr>
            <a:r>
              <a:rPr lang="en-US" dirty="0"/>
              <a:t>A DMP is required for all projects participating in the extended ORD pilot, unless they opt out of the ORD pilot. However, projects that opt out are still encouraged to submit a DMP on a voluntary basis.</a:t>
            </a:r>
          </a:p>
        </p:txBody>
      </p:sp>
    </p:spTree>
    <p:extLst>
      <p:ext uri="{BB962C8B-B14F-4D97-AF65-F5344CB8AC3E}">
        <p14:creationId xmlns:p14="http://schemas.microsoft.com/office/powerpoint/2010/main" val="13380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Checklist DMP</a:t>
            </a:r>
          </a:p>
        </p:txBody>
      </p:sp>
      <p:sp>
        <p:nvSpPr>
          <p:cNvPr id="3" name="Content Placeholder 2"/>
          <p:cNvSpPr>
            <a:spLocks noGrp="1"/>
          </p:cNvSpPr>
          <p:nvPr>
            <p:ph idx="1"/>
          </p:nvPr>
        </p:nvSpPr>
        <p:spPr/>
        <p:txBody>
          <a:bodyPr>
            <a:normAutofit/>
          </a:bodyPr>
          <a:lstStyle/>
          <a:p>
            <a:pPr marL="0" indent="0">
              <a:buNone/>
            </a:pPr>
            <a:r>
              <a:rPr lang="en-US" b="1" dirty="0"/>
              <a:t>Types of data</a:t>
            </a:r>
          </a:p>
          <a:p>
            <a:r>
              <a:rPr lang="en-US" dirty="0">
                <a:solidFill>
                  <a:schemeClr val="accent1"/>
                </a:solidFill>
              </a:rPr>
              <a:t>What kinds of data</a:t>
            </a:r>
            <a:r>
              <a:rPr lang="en-US" dirty="0"/>
              <a:t> - survey, interview, observation, machine or instrument collected, physical samples, models, etc. - are you collecting?</a:t>
            </a:r>
          </a:p>
          <a:p>
            <a:r>
              <a:rPr lang="en-US" dirty="0">
                <a:solidFill>
                  <a:schemeClr val="accent1"/>
                </a:solidFill>
              </a:rPr>
              <a:t>What formats </a:t>
            </a:r>
            <a:r>
              <a:rPr lang="en-US" dirty="0"/>
              <a:t>- paper, digital, image, audio, other - will the data be in?</a:t>
            </a:r>
          </a:p>
          <a:p>
            <a:r>
              <a:rPr lang="en-US" dirty="0">
                <a:solidFill>
                  <a:schemeClr val="accent1"/>
                </a:solidFill>
              </a:rPr>
              <a:t>How much data  </a:t>
            </a:r>
            <a:r>
              <a:rPr lang="en-US" dirty="0"/>
              <a:t>and at what growth rate?  Consider the number and size of files, total size if all stored in one computer folder. How will you collect and how often will it change?</a:t>
            </a:r>
          </a:p>
          <a:p>
            <a:r>
              <a:rPr lang="en-US" dirty="0">
                <a:solidFill>
                  <a:schemeClr val="accent1"/>
                </a:solidFill>
              </a:rPr>
              <a:t>Will it be reproducible</a:t>
            </a:r>
            <a:r>
              <a:rPr lang="en-US" dirty="0"/>
              <a:t>? What would happen if it got lost or became unusable later?</a:t>
            </a:r>
          </a:p>
          <a:p>
            <a:endParaRPr lang="en-US" dirty="0"/>
          </a:p>
          <a:p>
            <a:endParaRPr lang="nl-NL" dirty="0"/>
          </a:p>
        </p:txBody>
      </p:sp>
    </p:spTree>
    <p:extLst>
      <p:ext uri="{BB962C8B-B14F-4D97-AF65-F5344CB8AC3E}">
        <p14:creationId xmlns:p14="http://schemas.microsoft.com/office/powerpoint/2010/main" val="74830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Checklist DMP</a:t>
            </a:r>
          </a:p>
        </p:txBody>
      </p:sp>
      <p:sp>
        <p:nvSpPr>
          <p:cNvPr id="3" name="Content Placeholder 2"/>
          <p:cNvSpPr>
            <a:spLocks noGrp="1"/>
          </p:cNvSpPr>
          <p:nvPr>
            <p:ph idx="1"/>
          </p:nvPr>
        </p:nvSpPr>
        <p:spPr/>
        <p:txBody>
          <a:bodyPr>
            <a:normAutofit/>
          </a:bodyPr>
          <a:lstStyle/>
          <a:p>
            <a:pPr marL="0" indent="0">
              <a:buNone/>
            </a:pPr>
            <a:r>
              <a:rPr lang="en-US" b="1" dirty="0"/>
              <a:t>Data formats and standards</a:t>
            </a:r>
          </a:p>
          <a:p>
            <a:r>
              <a:rPr lang="en-US" dirty="0">
                <a:solidFill>
                  <a:schemeClr val="accent1"/>
                </a:solidFill>
              </a:rPr>
              <a:t>Do you have data dictionaries</a:t>
            </a:r>
            <a:r>
              <a:rPr lang="en-US" dirty="0"/>
              <a:t>, code books or other documentation to explain terms, variable names, codes and abbreviations used?</a:t>
            </a:r>
          </a:p>
          <a:p>
            <a:r>
              <a:rPr lang="en-US" dirty="0">
                <a:solidFill>
                  <a:schemeClr val="accent1"/>
                </a:solidFill>
              </a:rPr>
              <a:t>Have you provided documentation </a:t>
            </a:r>
            <a:r>
              <a:rPr lang="en-US" dirty="0"/>
              <a:t>describing how the data were collected or created?</a:t>
            </a:r>
          </a:p>
          <a:p>
            <a:r>
              <a:rPr lang="en-US" dirty="0">
                <a:solidFill>
                  <a:schemeClr val="accent1"/>
                </a:solidFill>
              </a:rPr>
              <a:t>Have you used standard collection methods</a:t>
            </a:r>
            <a:r>
              <a:rPr lang="en-US" dirty="0"/>
              <a:t>, standard data formats, and standard file format choices (if these exist for your research field)?</a:t>
            </a:r>
          </a:p>
          <a:p>
            <a:pPr marL="0" indent="0">
              <a:buNone/>
            </a:pPr>
            <a:endParaRPr lang="en-US" dirty="0"/>
          </a:p>
          <a:p>
            <a:endParaRPr lang="en-US" dirty="0"/>
          </a:p>
          <a:p>
            <a:endParaRPr lang="nl-NL" dirty="0"/>
          </a:p>
        </p:txBody>
      </p:sp>
    </p:spTree>
    <p:extLst>
      <p:ext uri="{BB962C8B-B14F-4D97-AF65-F5344CB8AC3E}">
        <p14:creationId xmlns:p14="http://schemas.microsoft.com/office/powerpoint/2010/main" val="110490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Checklist DMP</a:t>
            </a:r>
          </a:p>
        </p:txBody>
      </p:sp>
      <p:sp>
        <p:nvSpPr>
          <p:cNvPr id="3" name="Content Placeholder 2"/>
          <p:cNvSpPr>
            <a:spLocks noGrp="1"/>
          </p:cNvSpPr>
          <p:nvPr>
            <p:ph idx="1"/>
          </p:nvPr>
        </p:nvSpPr>
        <p:spPr/>
        <p:txBody>
          <a:bodyPr>
            <a:normAutofit/>
          </a:bodyPr>
          <a:lstStyle/>
          <a:p>
            <a:pPr marL="0" indent="0">
              <a:buNone/>
            </a:pPr>
            <a:r>
              <a:rPr lang="en-US" b="1" dirty="0"/>
              <a:t>Data access policies</a:t>
            </a:r>
            <a:endParaRPr lang="en-US" dirty="0"/>
          </a:p>
          <a:p>
            <a:r>
              <a:rPr lang="en-US" dirty="0"/>
              <a:t>Have you removed personal or sensitive information from your data to ensure privacy protection?</a:t>
            </a:r>
          </a:p>
          <a:p>
            <a:r>
              <a:rPr lang="en-US" dirty="0"/>
              <a:t>Have you established who owns the copyright of your data?</a:t>
            </a:r>
          </a:p>
          <a:p>
            <a:r>
              <a:rPr lang="en-US" dirty="0"/>
              <a:t>Do you have documentation on how institutional and personal credit should be acknowledged for your data?</a:t>
            </a:r>
          </a:p>
          <a:p>
            <a:r>
              <a:rPr lang="en-US" dirty="0"/>
              <a:t>Are your data, records, and files labeled and logically organized?</a:t>
            </a:r>
          </a:p>
          <a:p>
            <a:r>
              <a:rPr lang="en-US" dirty="0"/>
              <a:t>Have you used consistent and easy to understand file names?</a:t>
            </a:r>
          </a:p>
          <a:p>
            <a:endParaRPr lang="en-US" dirty="0"/>
          </a:p>
          <a:p>
            <a:endParaRPr lang="en-US" dirty="0"/>
          </a:p>
          <a:p>
            <a:endParaRPr lang="nl-NL" dirty="0"/>
          </a:p>
        </p:txBody>
      </p:sp>
    </p:spTree>
    <p:extLst>
      <p:ext uri="{BB962C8B-B14F-4D97-AF65-F5344CB8AC3E}">
        <p14:creationId xmlns:p14="http://schemas.microsoft.com/office/powerpoint/2010/main" val="294603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Checklist DMP</a:t>
            </a:r>
          </a:p>
        </p:txBody>
      </p:sp>
      <p:sp>
        <p:nvSpPr>
          <p:cNvPr id="3" name="Content Placeholder 2"/>
          <p:cNvSpPr>
            <a:spLocks noGrp="1"/>
          </p:cNvSpPr>
          <p:nvPr>
            <p:ph idx="1"/>
          </p:nvPr>
        </p:nvSpPr>
        <p:spPr/>
        <p:txBody>
          <a:bodyPr>
            <a:normAutofit/>
          </a:bodyPr>
          <a:lstStyle/>
          <a:p>
            <a:pPr marL="0" indent="0">
              <a:buNone/>
            </a:pPr>
            <a:r>
              <a:rPr lang="en-US" b="1" dirty="0"/>
              <a:t>Data use and distribution</a:t>
            </a:r>
          </a:p>
          <a:p>
            <a:r>
              <a:rPr lang="en-US" dirty="0"/>
              <a:t>How will your data be made available?</a:t>
            </a:r>
          </a:p>
          <a:p>
            <a:r>
              <a:rPr lang="en-US" dirty="0"/>
              <a:t>Do you plan to limit re-use or re-distribution of your data? If so, why and for how long?</a:t>
            </a:r>
          </a:p>
          <a:p>
            <a:r>
              <a:rPr lang="en-US" dirty="0"/>
              <a:t>Are you planning to enforce an embargo period restricting access to your research outside of your research team?</a:t>
            </a:r>
          </a:p>
          <a:p>
            <a:pPr marL="0" indent="0">
              <a:buNone/>
            </a:pPr>
            <a:endParaRPr lang="en-US" b="1" dirty="0"/>
          </a:p>
          <a:p>
            <a:endParaRPr lang="en-US" dirty="0"/>
          </a:p>
          <a:p>
            <a:endParaRPr lang="nl-NL" dirty="0"/>
          </a:p>
        </p:txBody>
      </p:sp>
    </p:spTree>
    <p:extLst>
      <p:ext uri="{BB962C8B-B14F-4D97-AF65-F5344CB8AC3E}">
        <p14:creationId xmlns:p14="http://schemas.microsoft.com/office/powerpoint/2010/main" val="105326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03853"/>
            <a:ext cx="9601200" cy="1142385"/>
          </a:xfrm>
        </p:spPr>
        <p:txBody>
          <a:bodyPr/>
          <a:lstStyle/>
          <a:p>
            <a:r>
              <a:rPr lang="nl-NL" dirty="0"/>
              <a:t>Checklist DMP</a:t>
            </a:r>
          </a:p>
        </p:txBody>
      </p:sp>
      <p:sp>
        <p:nvSpPr>
          <p:cNvPr id="3" name="Content Placeholder 2"/>
          <p:cNvSpPr>
            <a:spLocks noGrp="1"/>
          </p:cNvSpPr>
          <p:nvPr>
            <p:ph idx="1"/>
          </p:nvPr>
        </p:nvSpPr>
        <p:spPr>
          <a:xfrm>
            <a:off x="1295400" y="1672106"/>
            <a:ext cx="9703158" cy="4767329"/>
          </a:xfrm>
        </p:spPr>
        <p:txBody>
          <a:bodyPr>
            <a:normAutofit fontScale="70000" lnSpcReduction="20000"/>
          </a:bodyPr>
          <a:lstStyle/>
          <a:p>
            <a:pPr marL="0" indent="0">
              <a:spcBef>
                <a:spcPts val="1200"/>
              </a:spcBef>
              <a:buNone/>
            </a:pPr>
            <a:r>
              <a:rPr lang="en-US" sz="2600" b="1" dirty="0"/>
              <a:t>Data preservation and archiving</a:t>
            </a:r>
          </a:p>
          <a:p>
            <a:pPr>
              <a:lnSpc>
                <a:spcPct val="120000"/>
              </a:lnSpc>
              <a:spcBef>
                <a:spcPts val="1200"/>
              </a:spcBef>
            </a:pPr>
            <a:r>
              <a:rPr lang="en-US" sz="2600" dirty="0"/>
              <a:t>Have you identified a Digital Repository to make your research data accessible to view and download?</a:t>
            </a:r>
          </a:p>
          <a:p>
            <a:pPr>
              <a:lnSpc>
                <a:spcPct val="120000"/>
              </a:lnSpc>
              <a:spcBef>
                <a:spcPts val="1200"/>
              </a:spcBef>
            </a:pPr>
            <a:r>
              <a:rPr lang="en-US" sz="2600" dirty="0"/>
              <a:t>Have you made arrangements for the long-term storage and preservation of your data (both physical and digital collection items)?</a:t>
            </a:r>
          </a:p>
          <a:p>
            <a:pPr>
              <a:lnSpc>
                <a:spcPct val="120000"/>
              </a:lnSpc>
              <a:spcBef>
                <a:spcPts val="1200"/>
              </a:spcBef>
            </a:pPr>
            <a:r>
              <a:rPr lang="en-US" sz="2600" dirty="0"/>
              <a:t>Do you have data security plans in place to ensure that copies of your data are stored and backed up on a regular basis?</a:t>
            </a:r>
          </a:p>
          <a:p>
            <a:pPr>
              <a:lnSpc>
                <a:spcPct val="120000"/>
              </a:lnSpc>
              <a:spcBef>
                <a:spcPts val="1200"/>
              </a:spcBef>
            </a:pPr>
            <a:r>
              <a:rPr lang="en-US" sz="2600" dirty="0"/>
              <a:t>If there are costs associated with depositing your data in a digital repository, or otherwise ensuring their long-term preservation, do you have funding to cover those costs?</a:t>
            </a:r>
          </a:p>
          <a:p>
            <a:pPr>
              <a:lnSpc>
                <a:spcPct val="120000"/>
              </a:lnSpc>
              <a:spcBef>
                <a:spcPts val="1200"/>
              </a:spcBef>
            </a:pPr>
            <a:r>
              <a:rPr lang="en-US" sz="2600" dirty="0"/>
              <a:t>Are you using data formats and software that enable sharing and ensure long-term validity of data, such as non-proprietary software and software based on open standards?</a:t>
            </a:r>
          </a:p>
          <a:p>
            <a:pPr>
              <a:lnSpc>
                <a:spcPct val="120000"/>
              </a:lnSpc>
              <a:spcBef>
                <a:spcPts val="1200"/>
              </a:spcBef>
            </a:pPr>
            <a:r>
              <a:rPr lang="en-US" sz="2600" dirty="0"/>
              <a:t>When converting from one format to another, have you checked that no data are lost or changed in the process?</a:t>
            </a:r>
          </a:p>
          <a:p>
            <a:pPr marL="0" indent="0">
              <a:buNone/>
            </a:pPr>
            <a:endParaRPr lang="en-US" b="1" dirty="0"/>
          </a:p>
          <a:p>
            <a:endParaRPr lang="en-US" dirty="0"/>
          </a:p>
          <a:p>
            <a:endParaRPr lang="nl-NL" dirty="0"/>
          </a:p>
        </p:txBody>
      </p:sp>
    </p:spTree>
    <p:extLst>
      <p:ext uri="{BB962C8B-B14F-4D97-AF65-F5344CB8AC3E}">
        <p14:creationId xmlns:p14="http://schemas.microsoft.com/office/powerpoint/2010/main" val="416861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Storage</a:t>
            </a:r>
          </a:p>
        </p:txBody>
      </p:sp>
      <p:sp>
        <p:nvSpPr>
          <p:cNvPr id="3" name="Content Placeholder 2"/>
          <p:cNvSpPr>
            <a:spLocks noGrp="1"/>
          </p:cNvSpPr>
          <p:nvPr>
            <p:ph idx="1"/>
          </p:nvPr>
        </p:nvSpPr>
        <p:spPr>
          <a:xfrm>
            <a:off x="1295400" y="1981201"/>
            <a:ext cx="10153918" cy="4275220"/>
          </a:xfrm>
        </p:spPr>
        <p:txBody>
          <a:bodyPr>
            <a:noAutofit/>
          </a:bodyPr>
          <a:lstStyle/>
          <a:p>
            <a:pPr>
              <a:lnSpc>
                <a:spcPct val="110000"/>
              </a:lnSpc>
            </a:pPr>
            <a:r>
              <a:rPr lang="en-US" dirty="0"/>
              <a:t>To prevent data from being lost to incompatibility, store it as formats and on hardware that are open standard, not proprietary.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a:lnSpc>
                <a:spcPct val="110000"/>
              </a:lnSpc>
            </a:pPr>
            <a:r>
              <a:rPr lang="en-US" dirty="0"/>
              <a:t>When naming files in your data set, be consistent and descriptive. </a:t>
            </a:r>
          </a:p>
          <a:p>
            <a:pPr>
              <a:lnSpc>
                <a:spcPct val="110000"/>
              </a:lnSpc>
              <a:spcBef>
                <a:spcPts val="1200"/>
              </a:spcBef>
            </a:pPr>
            <a:r>
              <a:rPr lang="en-US" dirty="0"/>
              <a:t>Backup your data on local and remote external servers and have a contingency plan for restoring lost data.</a:t>
            </a:r>
          </a:p>
        </p:txBody>
      </p:sp>
      <p:pic>
        <p:nvPicPr>
          <p:cNvPr id="4" name="Picture 3" descr="Screen Shot 2019-02-05 at 13.12.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179" y="2701891"/>
            <a:ext cx="6975642" cy="2288092"/>
          </a:xfrm>
          <a:prstGeom prst="rect">
            <a:avLst/>
          </a:prstGeom>
        </p:spPr>
      </p:pic>
    </p:spTree>
    <p:extLst>
      <p:ext uri="{BB962C8B-B14F-4D97-AF65-F5344CB8AC3E}">
        <p14:creationId xmlns:p14="http://schemas.microsoft.com/office/powerpoint/2010/main" val="417215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management best practices</a:t>
            </a:r>
          </a:p>
        </p:txBody>
      </p:sp>
      <p:sp>
        <p:nvSpPr>
          <p:cNvPr id="3" name="Content Placeholder 2"/>
          <p:cNvSpPr>
            <a:spLocks noGrp="1"/>
          </p:cNvSpPr>
          <p:nvPr>
            <p:ph idx="1"/>
          </p:nvPr>
        </p:nvSpPr>
        <p:spPr/>
        <p:txBody>
          <a:bodyPr>
            <a:normAutofit/>
          </a:bodyPr>
          <a:lstStyle/>
          <a:p>
            <a:r>
              <a:rPr lang="en-US" dirty="0"/>
              <a:t>Don't dive straight into the deep end</a:t>
            </a:r>
          </a:p>
          <a:p>
            <a:r>
              <a:rPr lang="en-US" dirty="0"/>
              <a:t>Focus on data quality</a:t>
            </a:r>
          </a:p>
          <a:p>
            <a:r>
              <a:rPr lang="en-US" dirty="0"/>
              <a:t>Keep access as simple as possible</a:t>
            </a:r>
          </a:p>
          <a:p>
            <a:r>
              <a:rPr lang="en-US" dirty="0"/>
              <a:t>Take steps to reduce redundancies</a:t>
            </a:r>
          </a:p>
          <a:p>
            <a:r>
              <a:rPr lang="en-US" dirty="0"/>
              <a:t>Make data security a top priority</a:t>
            </a:r>
          </a:p>
          <a:p>
            <a:r>
              <a:rPr lang="en-US" dirty="0"/>
              <a:t>Have a strong recovery plan in place</a:t>
            </a:r>
          </a:p>
          <a:p>
            <a:endParaRPr lang="en-US" b="1" dirty="0"/>
          </a:p>
          <a:p>
            <a:pPr marL="0" indent="0">
              <a:buNone/>
            </a:pPr>
            <a:endParaRPr lang="en-US" dirty="0"/>
          </a:p>
        </p:txBody>
      </p:sp>
    </p:spTree>
    <p:extLst>
      <p:ext uri="{BB962C8B-B14F-4D97-AF65-F5344CB8AC3E}">
        <p14:creationId xmlns:p14="http://schemas.microsoft.com/office/powerpoint/2010/main" val="14113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Institutions provide a working environment</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Astronomy (</a:t>
            </a:r>
            <a:r>
              <a:rPr lang="en-US" dirty="0">
                <a:hlinkClick r:id="rId3"/>
              </a:rPr>
              <a:t>https://helpdesk.strw.leidenuniv.nl</a:t>
            </a:r>
            <a:r>
              <a:rPr lang="en-US" dirty="0"/>
              <a:t>)</a:t>
            </a:r>
          </a:p>
          <a:p>
            <a:pPr lvl="1">
              <a:buFont typeface="Wingdings" panose="05000000000000000000" pitchFamily="2" charset="2"/>
              <a:buChar char="§"/>
            </a:pPr>
            <a:r>
              <a:rPr lang="en-US" dirty="0"/>
              <a:t>Astronomical software</a:t>
            </a:r>
          </a:p>
          <a:p>
            <a:pPr lvl="1">
              <a:buFont typeface="Wingdings" panose="05000000000000000000" pitchFamily="2" charset="2"/>
              <a:buChar char="§"/>
            </a:pPr>
            <a:r>
              <a:rPr lang="en-US" dirty="0"/>
              <a:t>Computing facilities</a:t>
            </a:r>
          </a:p>
          <a:p>
            <a:pPr lvl="1">
              <a:buFont typeface="Wingdings" panose="05000000000000000000" pitchFamily="2" charset="2"/>
              <a:buChar char="§"/>
            </a:pPr>
            <a:r>
              <a:rPr lang="en-US" dirty="0"/>
              <a:t>Data storage</a:t>
            </a:r>
          </a:p>
          <a:p>
            <a:pPr>
              <a:buFont typeface="Wingdings" panose="05000000000000000000" pitchFamily="2" charset="2"/>
              <a:buChar char="§"/>
            </a:pPr>
            <a:r>
              <a:rPr lang="en-US" dirty="0"/>
              <a:t>Physics (</a:t>
            </a:r>
            <a:r>
              <a:rPr lang="en-US" dirty="0">
                <a:hlinkClick r:id="rId4"/>
              </a:rPr>
              <a:t>https://helpdesk.physics.leidenuniv.nl</a:t>
            </a:r>
            <a:r>
              <a:rPr lang="en-US" dirty="0"/>
              <a:t>)</a:t>
            </a:r>
          </a:p>
          <a:p>
            <a:pPr lvl="1">
              <a:buFont typeface="Wingdings" panose="05000000000000000000" pitchFamily="2" charset="2"/>
              <a:buChar char="§"/>
            </a:pPr>
            <a:r>
              <a:rPr lang="en-US" dirty="0"/>
              <a:t>Computing facilities</a:t>
            </a:r>
          </a:p>
          <a:p>
            <a:pPr lvl="1">
              <a:buFont typeface="Wingdings" panose="05000000000000000000" pitchFamily="2" charset="2"/>
              <a:buChar char="§"/>
            </a:pPr>
            <a:r>
              <a:rPr lang="en-US" dirty="0"/>
              <a:t>Data storage</a:t>
            </a:r>
          </a:p>
          <a:p>
            <a:pPr lvl="1">
              <a:buFont typeface="Wingdings" panose="05000000000000000000" pitchFamily="2" charset="2"/>
              <a:buChar char="§"/>
            </a:pPr>
            <a:endParaRPr lang="en-US" dirty="0"/>
          </a:p>
          <a:p>
            <a:pPr marL="0" indent="0">
              <a:buNone/>
            </a:pPr>
            <a:endParaRPr lang="en-US" dirty="0"/>
          </a:p>
        </p:txBody>
      </p:sp>
    </p:spTree>
    <p:extLst>
      <p:ext uri="{BB962C8B-B14F-4D97-AF65-F5344CB8AC3E}">
        <p14:creationId xmlns:p14="http://schemas.microsoft.com/office/powerpoint/2010/main" val="21480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541573"/>
            <a:ext cx="9728915" cy="2743200"/>
          </a:xfrm>
        </p:spPr>
        <p:txBody>
          <a:bodyPr/>
          <a:lstStyle/>
          <a:p>
            <a:r>
              <a:rPr lang="en-US" dirty="0"/>
              <a:t>What is Data Management</a:t>
            </a:r>
          </a:p>
        </p:txBody>
      </p:sp>
      <p:sp>
        <p:nvSpPr>
          <p:cNvPr id="3" name="Text Placeholder 2"/>
          <p:cNvSpPr>
            <a:spLocks noGrp="1"/>
          </p:cNvSpPr>
          <p:nvPr>
            <p:ph type="body" idx="1"/>
          </p:nvPr>
        </p:nvSpPr>
        <p:spPr/>
        <p:txBody>
          <a:bodyPr/>
          <a:lstStyle/>
          <a:p>
            <a:r>
              <a:rPr lang="en-US" dirty="0"/>
              <a:t>Handling information</a:t>
            </a:r>
          </a:p>
        </p:txBody>
      </p:sp>
    </p:spTree>
    <p:extLst>
      <p:ext uri="{BB962C8B-B14F-4D97-AF65-F5344CB8AC3E}">
        <p14:creationId xmlns:p14="http://schemas.microsoft.com/office/powerpoint/2010/main" val="422646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a:t>
            </a:r>
          </a:p>
        </p:txBody>
      </p:sp>
      <p:sp>
        <p:nvSpPr>
          <p:cNvPr id="3" name="Text Placeholder 2"/>
          <p:cNvSpPr>
            <a:spLocks noGrp="1"/>
          </p:cNvSpPr>
          <p:nvPr>
            <p:ph type="body" idx="1"/>
          </p:nvPr>
        </p:nvSpPr>
        <p:spPr/>
        <p:txBody>
          <a:bodyPr/>
          <a:lstStyle/>
          <a:p>
            <a:r>
              <a:rPr lang="en-US" dirty="0"/>
              <a:t>Keep data save</a:t>
            </a:r>
          </a:p>
        </p:txBody>
      </p:sp>
    </p:spTree>
    <p:extLst>
      <p:ext uri="{BB962C8B-B14F-4D97-AF65-F5344CB8AC3E}">
        <p14:creationId xmlns:p14="http://schemas.microsoft.com/office/powerpoint/2010/main" val="36939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Security</a:t>
            </a:r>
          </a:p>
        </p:txBody>
      </p:sp>
      <p:sp>
        <p:nvSpPr>
          <p:cNvPr id="3" name="Content Placeholder 2"/>
          <p:cNvSpPr>
            <a:spLocks noGrp="1"/>
          </p:cNvSpPr>
          <p:nvPr>
            <p:ph idx="1"/>
          </p:nvPr>
        </p:nvSpPr>
        <p:spPr/>
        <p:txBody>
          <a:bodyPr>
            <a:normAutofit/>
          </a:bodyPr>
          <a:lstStyle/>
          <a:p>
            <a:pPr marL="274320" lvl="1" indent="0">
              <a:buNone/>
            </a:pPr>
            <a:r>
              <a:rPr lang="en-US" sz="2000" dirty="0"/>
              <a:t>Generic policies to which to adhere</a:t>
            </a:r>
            <a:endParaRPr lang="en-US" sz="2000" dirty="0">
              <a:hlinkClick r:id="rId3"/>
            </a:endParaRPr>
          </a:p>
          <a:p>
            <a:pPr lvl="1">
              <a:buFont typeface="Wingdings" panose="05000000000000000000" pitchFamily="2" charset="2"/>
              <a:buChar char="§"/>
            </a:pPr>
            <a:r>
              <a:rPr lang="en-US" dirty="0">
                <a:hlinkClick r:id="rId3"/>
              </a:rPr>
              <a:t>University Information security Policy</a:t>
            </a:r>
            <a:endParaRPr lang="en-US" dirty="0"/>
          </a:p>
          <a:p>
            <a:pPr lvl="1">
              <a:buFont typeface="Wingdings" panose="05000000000000000000" pitchFamily="2" charset="2"/>
              <a:buChar char="§"/>
            </a:pPr>
            <a:r>
              <a:rPr lang="en-US" dirty="0"/>
              <a:t>GDPR</a:t>
            </a:r>
          </a:p>
          <a:p>
            <a:pPr lvl="2">
              <a:buFont typeface="Wingdings" panose="05000000000000000000" pitchFamily="2" charset="2"/>
              <a:buChar char="§"/>
            </a:pPr>
            <a:r>
              <a:rPr lang="en-US" dirty="0">
                <a:hlinkClick r:id="rId4"/>
              </a:rPr>
              <a:t>Data processing register</a:t>
            </a:r>
            <a:endParaRPr lang="en-US" dirty="0"/>
          </a:p>
          <a:p>
            <a:pPr lvl="2">
              <a:buFont typeface="Wingdings" panose="05000000000000000000" pitchFamily="2" charset="2"/>
              <a:buChar char="§"/>
            </a:pPr>
            <a:r>
              <a:rPr lang="en-US" dirty="0">
                <a:hlinkClick r:id="rId5"/>
              </a:rPr>
              <a:t>Center for Digital Scholarship</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15832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27A2-6C0A-4EA4-AC41-184D0A748793}"/>
              </a:ext>
            </a:extLst>
          </p:cNvPr>
          <p:cNvSpPr>
            <a:spLocks noGrp="1"/>
          </p:cNvSpPr>
          <p:nvPr>
            <p:ph type="title"/>
          </p:nvPr>
        </p:nvSpPr>
        <p:spPr/>
        <p:txBody>
          <a:bodyPr/>
          <a:lstStyle/>
          <a:p>
            <a:r>
              <a:rPr lang="en-US" dirty="0"/>
              <a:t>Keep your data safe and secure</a:t>
            </a:r>
          </a:p>
        </p:txBody>
      </p:sp>
      <p:sp>
        <p:nvSpPr>
          <p:cNvPr id="3" name="Content Placeholder 2">
            <a:extLst>
              <a:ext uri="{FF2B5EF4-FFF2-40B4-BE49-F238E27FC236}">
                <a16:creationId xmlns:a16="http://schemas.microsoft.com/office/drawing/2014/main" id="{A215EDC0-7738-4189-993C-6340FA05BCED}"/>
              </a:ext>
            </a:extLst>
          </p:cNvPr>
          <p:cNvSpPr>
            <a:spLocks noGrp="1"/>
          </p:cNvSpPr>
          <p:nvPr>
            <p:ph idx="1"/>
          </p:nvPr>
        </p:nvSpPr>
        <p:spPr/>
        <p:txBody>
          <a:bodyPr>
            <a:normAutofit/>
          </a:bodyPr>
          <a:lstStyle/>
          <a:p>
            <a:r>
              <a:rPr lang="en-US" sz="2400" dirty="0"/>
              <a:t>External dangers:</a:t>
            </a:r>
          </a:p>
          <a:p>
            <a:pPr lvl="1"/>
            <a:r>
              <a:rPr lang="en-US" sz="2000" dirty="0"/>
              <a:t>Watch for phishing</a:t>
            </a:r>
          </a:p>
          <a:p>
            <a:pPr lvl="2"/>
            <a:r>
              <a:rPr lang="en-US" sz="1800" dirty="0"/>
              <a:t>poorly written</a:t>
            </a:r>
          </a:p>
          <a:p>
            <a:pPr lvl="2"/>
            <a:r>
              <a:rPr lang="en-US" sz="1800" dirty="0"/>
              <a:t>unexpected messages</a:t>
            </a:r>
          </a:p>
          <a:p>
            <a:pPr lvl="2"/>
            <a:r>
              <a:rPr lang="en-US" sz="1800" dirty="0"/>
              <a:t>attachment to open (often a .zip file) </a:t>
            </a:r>
          </a:p>
          <a:p>
            <a:pPr lvl="2"/>
            <a:r>
              <a:rPr lang="en-US" sz="1800" dirty="0"/>
              <a:t>a link to click on</a:t>
            </a:r>
          </a:p>
          <a:p>
            <a:pPr marL="228600" lvl="1" indent="0">
              <a:buNone/>
            </a:pPr>
            <a:r>
              <a:rPr lang="en-US" dirty="0"/>
              <a:t>If an email isn’t addressed to y</a:t>
            </a:r>
            <a:r>
              <a:rPr lang="en-US" sz="1600" dirty="0"/>
              <a:t>ou personally, contains suspicious attachments or links or is sent from a bogus email address, it is probably a phishing scam.</a:t>
            </a:r>
          </a:p>
          <a:p>
            <a:pPr marL="0" indent="0">
              <a:buNone/>
            </a:pPr>
            <a:r>
              <a:rPr lang="en-US" dirty="0">
                <a:hlinkClick r:id="rId2"/>
              </a:rPr>
              <a:t>Phishing infographic</a:t>
            </a:r>
            <a:endParaRPr lang="en-US" dirty="0"/>
          </a:p>
        </p:txBody>
      </p:sp>
    </p:spTree>
    <p:extLst>
      <p:ext uri="{BB962C8B-B14F-4D97-AF65-F5344CB8AC3E}">
        <p14:creationId xmlns:p14="http://schemas.microsoft.com/office/powerpoint/2010/main" val="332552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27A2-6C0A-4EA4-AC41-184D0A748793}"/>
              </a:ext>
            </a:extLst>
          </p:cNvPr>
          <p:cNvSpPr>
            <a:spLocks noGrp="1"/>
          </p:cNvSpPr>
          <p:nvPr>
            <p:ph type="title"/>
          </p:nvPr>
        </p:nvSpPr>
        <p:spPr/>
        <p:txBody>
          <a:bodyPr/>
          <a:lstStyle/>
          <a:p>
            <a:r>
              <a:rPr lang="en-US" dirty="0"/>
              <a:t>Keep your data safe and secure</a:t>
            </a:r>
          </a:p>
        </p:txBody>
      </p:sp>
      <p:sp>
        <p:nvSpPr>
          <p:cNvPr id="3" name="Content Placeholder 2">
            <a:extLst>
              <a:ext uri="{FF2B5EF4-FFF2-40B4-BE49-F238E27FC236}">
                <a16:creationId xmlns:a16="http://schemas.microsoft.com/office/drawing/2014/main" id="{A215EDC0-7738-4189-993C-6340FA05BCED}"/>
              </a:ext>
            </a:extLst>
          </p:cNvPr>
          <p:cNvSpPr>
            <a:spLocks noGrp="1"/>
          </p:cNvSpPr>
          <p:nvPr>
            <p:ph idx="1"/>
          </p:nvPr>
        </p:nvSpPr>
        <p:spPr/>
        <p:txBody>
          <a:bodyPr>
            <a:normAutofit/>
          </a:bodyPr>
          <a:lstStyle/>
          <a:p>
            <a:r>
              <a:rPr lang="en-US" dirty="0"/>
              <a:t>Backup your work</a:t>
            </a:r>
          </a:p>
          <a:p>
            <a:pPr lvl="1"/>
            <a:r>
              <a:rPr lang="en-US" dirty="0"/>
              <a:t>Not your C: drive, but Group drive or data02 </a:t>
            </a:r>
          </a:p>
          <a:p>
            <a:pPr lvl="1"/>
            <a:r>
              <a:rPr lang="en-US" dirty="0"/>
              <a:t>USB stick/disk</a:t>
            </a:r>
          </a:p>
          <a:p>
            <a:pPr lvl="1"/>
            <a:r>
              <a:rPr lang="en-US" dirty="0"/>
              <a:t>See later ‘Best Practices’</a:t>
            </a:r>
          </a:p>
          <a:p>
            <a:r>
              <a:rPr lang="en-US" dirty="0"/>
              <a:t>Use secure networks</a:t>
            </a:r>
          </a:p>
          <a:p>
            <a:pPr lvl="1"/>
            <a:r>
              <a:rPr lang="en-US" dirty="0"/>
              <a:t>No public Wi-Fi</a:t>
            </a:r>
          </a:p>
          <a:p>
            <a:pPr lvl="1"/>
            <a:r>
              <a:rPr lang="en-US" dirty="0"/>
              <a:t>Use </a:t>
            </a:r>
            <a:r>
              <a:rPr lang="en-US" dirty="0" err="1"/>
              <a:t>ssh</a:t>
            </a:r>
            <a:r>
              <a:rPr lang="en-US" dirty="0"/>
              <a:t> or </a:t>
            </a:r>
            <a:r>
              <a:rPr lang="en-US" dirty="0" err="1"/>
              <a:t>vpn</a:t>
            </a:r>
            <a:r>
              <a:rPr lang="en-US" dirty="0"/>
              <a:t>, </a:t>
            </a:r>
            <a:r>
              <a:rPr lang="en-US" dirty="0" err="1"/>
              <a:t>tunnelier</a:t>
            </a:r>
            <a:r>
              <a:rPr lang="en-US" dirty="0"/>
              <a:t>/</a:t>
            </a:r>
            <a:r>
              <a:rPr lang="en-US" dirty="0" err="1"/>
              <a:t>webdrive</a:t>
            </a:r>
            <a:endParaRPr lang="en-US" dirty="0"/>
          </a:p>
          <a:p>
            <a:endParaRPr lang="en-US" dirty="0"/>
          </a:p>
        </p:txBody>
      </p:sp>
    </p:spTree>
    <p:extLst>
      <p:ext uri="{BB962C8B-B14F-4D97-AF65-F5344CB8AC3E}">
        <p14:creationId xmlns:p14="http://schemas.microsoft.com/office/powerpoint/2010/main" val="200886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27A2-6C0A-4EA4-AC41-184D0A748793}"/>
              </a:ext>
            </a:extLst>
          </p:cNvPr>
          <p:cNvSpPr>
            <a:spLocks noGrp="1"/>
          </p:cNvSpPr>
          <p:nvPr>
            <p:ph type="title"/>
          </p:nvPr>
        </p:nvSpPr>
        <p:spPr/>
        <p:txBody>
          <a:bodyPr/>
          <a:lstStyle/>
          <a:p>
            <a:r>
              <a:rPr lang="en-US" dirty="0"/>
              <a:t>Keep your data safe and secure</a:t>
            </a:r>
          </a:p>
        </p:txBody>
      </p:sp>
      <p:sp>
        <p:nvSpPr>
          <p:cNvPr id="3" name="Content Placeholder 2">
            <a:extLst>
              <a:ext uri="{FF2B5EF4-FFF2-40B4-BE49-F238E27FC236}">
                <a16:creationId xmlns:a16="http://schemas.microsoft.com/office/drawing/2014/main" id="{A215EDC0-7738-4189-993C-6340FA05BCED}"/>
              </a:ext>
            </a:extLst>
          </p:cNvPr>
          <p:cNvSpPr>
            <a:spLocks noGrp="1"/>
          </p:cNvSpPr>
          <p:nvPr>
            <p:ph idx="1"/>
          </p:nvPr>
        </p:nvSpPr>
        <p:spPr/>
        <p:txBody>
          <a:bodyPr>
            <a:normAutofit/>
          </a:bodyPr>
          <a:lstStyle/>
          <a:p>
            <a:r>
              <a:rPr lang="en-US" dirty="0"/>
              <a:t>Patch, patch, patch</a:t>
            </a:r>
          </a:p>
          <a:p>
            <a:pPr lvl="1"/>
            <a:r>
              <a:rPr lang="en-US" dirty="0"/>
              <a:t>Always apply security patches immediately</a:t>
            </a:r>
          </a:p>
          <a:p>
            <a:r>
              <a:rPr lang="en-US" dirty="0"/>
              <a:t>Think twice</a:t>
            </a:r>
          </a:p>
          <a:p>
            <a:pPr lvl="1"/>
            <a:r>
              <a:rPr lang="en-US" dirty="0"/>
              <a:t>Simple mistakes, </a:t>
            </a:r>
          </a:p>
          <a:p>
            <a:pPr lvl="2"/>
            <a:r>
              <a:rPr lang="en-US" dirty="0"/>
              <a:t>Misplace laptop</a:t>
            </a:r>
          </a:p>
          <a:p>
            <a:pPr lvl="2"/>
            <a:r>
              <a:rPr lang="en-US" dirty="0"/>
              <a:t>Send attachment to wrong person</a:t>
            </a:r>
          </a:p>
          <a:p>
            <a:pPr lvl="1"/>
            <a:r>
              <a:rPr lang="en-US" dirty="0"/>
              <a:t>Travel</a:t>
            </a:r>
          </a:p>
          <a:p>
            <a:pPr lvl="2"/>
            <a:r>
              <a:rPr lang="en-US" dirty="0"/>
              <a:t>Keep laptop on your person or locked away</a:t>
            </a:r>
          </a:p>
          <a:p>
            <a:endParaRPr lang="en-US" dirty="0"/>
          </a:p>
        </p:txBody>
      </p:sp>
    </p:spTree>
    <p:extLst>
      <p:ext uri="{BB962C8B-B14F-4D97-AF65-F5344CB8AC3E}">
        <p14:creationId xmlns:p14="http://schemas.microsoft.com/office/powerpoint/2010/main" val="175528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E371-BCCF-4BB8-AA23-D261D1B688F5}"/>
              </a:ext>
            </a:extLst>
          </p:cNvPr>
          <p:cNvSpPr>
            <a:spLocks noGrp="1"/>
          </p:cNvSpPr>
          <p:nvPr>
            <p:ph type="title"/>
          </p:nvPr>
        </p:nvSpPr>
        <p:spPr/>
        <p:txBody>
          <a:bodyPr/>
          <a:lstStyle/>
          <a:p>
            <a:r>
              <a:rPr lang="en-US" dirty="0"/>
              <a:t>Shield data against malicious use</a:t>
            </a:r>
          </a:p>
        </p:txBody>
      </p:sp>
      <p:sp>
        <p:nvSpPr>
          <p:cNvPr id="3" name="Content Placeholder 2">
            <a:extLst>
              <a:ext uri="{FF2B5EF4-FFF2-40B4-BE49-F238E27FC236}">
                <a16:creationId xmlns:a16="http://schemas.microsoft.com/office/drawing/2014/main" id="{92B94695-9C4E-4DFA-947E-EF7D1E589578}"/>
              </a:ext>
            </a:extLst>
          </p:cNvPr>
          <p:cNvSpPr>
            <a:spLocks noGrp="1"/>
          </p:cNvSpPr>
          <p:nvPr>
            <p:ph idx="1"/>
          </p:nvPr>
        </p:nvSpPr>
        <p:spPr/>
        <p:txBody>
          <a:bodyPr>
            <a:normAutofit/>
          </a:bodyPr>
          <a:lstStyle/>
          <a:p>
            <a:r>
              <a:rPr lang="en-US" dirty="0"/>
              <a:t>Access rights</a:t>
            </a:r>
          </a:p>
          <a:p>
            <a:pPr lvl="1"/>
            <a:r>
              <a:rPr lang="en-US" dirty="0"/>
              <a:t>Groups and users in the domain and any trusted domains</a:t>
            </a:r>
          </a:p>
          <a:p>
            <a:pPr lvl="1">
              <a:spcBef>
                <a:spcPts val="0"/>
              </a:spcBef>
            </a:pPr>
            <a:r>
              <a:rPr lang="en-US" dirty="0"/>
              <a:t> permissions are:</a:t>
            </a:r>
          </a:p>
          <a:p>
            <a:pPr lvl="2">
              <a:spcBef>
                <a:spcPts val="0"/>
              </a:spcBef>
            </a:pPr>
            <a:r>
              <a:rPr lang="en-US" dirty="0"/>
              <a:t> Read</a:t>
            </a:r>
          </a:p>
          <a:p>
            <a:pPr lvl="2">
              <a:spcBef>
                <a:spcPts val="0"/>
              </a:spcBef>
            </a:pPr>
            <a:r>
              <a:rPr lang="en-US" dirty="0"/>
              <a:t> Modify</a:t>
            </a:r>
          </a:p>
          <a:p>
            <a:pPr lvl="2">
              <a:spcBef>
                <a:spcPts val="0"/>
              </a:spcBef>
            </a:pPr>
            <a:r>
              <a:rPr lang="en-US" dirty="0"/>
              <a:t> Change owner</a:t>
            </a:r>
          </a:p>
          <a:p>
            <a:pPr lvl="2">
              <a:spcBef>
                <a:spcPts val="0"/>
              </a:spcBef>
            </a:pPr>
            <a:r>
              <a:rPr lang="en-US" dirty="0"/>
              <a:t> Delete</a:t>
            </a:r>
          </a:p>
          <a:p>
            <a:pPr marL="274320" lvl="1" indent="0">
              <a:buNone/>
            </a:pPr>
            <a:r>
              <a:rPr lang="en-US" dirty="0"/>
              <a:t>Windows Explorer, right-click the file name, and click Properties. On the Security tab, you can change permissions on the file.</a:t>
            </a:r>
          </a:p>
          <a:p>
            <a:pPr marL="274320" lvl="1" indent="0">
              <a:buNone/>
            </a:pPr>
            <a:r>
              <a:rPr lang="en-US" dirty="0"/>
              <a:t>Linux use the </a:t>
            </a:r>
            <a:r>
              <a:rPr lang="en-US" dirty="0" err="1">
                <a:hlinkClick r:id="rId2"/>
              </a:rPr>
              <a:t>chmod</a:t>
            </a:r>
            <a:r>
              <a:rPr lang="en-US" dirty="0">
                <a:hlinkClick r:id="rId2"/>
              </a:rPr>
              <a:t> utility</a:t>
            </a:r>
            <a:r>
              <a:rPr lang="en-US" dirty="0"/>
              <a:t> (man </a:t>
            </a:r>
            <a:r>
              <a:rPr lang="en-US" dirty="0" err="1"/>
              <a:t>chmod</a:t>
            </a:r>
            <a:r>
              <a:rPr lang="en-US"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3305" y="348283"/>
            <a:ext cx="4297329" cy="56748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912" y="214312"/>
            <a:ext cx="9020175" cy="6429375"/>
          </a:xfrm>
          <a:prstGeom prst="rect">
            <a:avLst/>
          </a:prstGeom>
        </p:spPr>
      </p:pic>
    </p:spTree>
    <p:extLst>
      <p:ext uri="{BB962C8B-B14F-4D97-AF65-F5344CB8AC3E}">
        <p14:creationId xmlns:p14="http://schemas.microsoft.com/office/powerpoint/2010/main" val="24644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a:t>
            </a:r>
          </a:p>
        </p:txBody>
      </p:sp>
      <p:sp>
        <p:nvSpPr>
          <p:cNvPr id="3" name="Text Placeholder 2"/>
          <p:cNvSpPr>
            <a:spLocks noGrp="1"/>
          </p:cNvSpPr>
          <p:nvPr>
            <p:ph type="body" idx="1"/>
          </p:nvPr>
        </p:nvSpPr>
        <p:spPr/>
        <p:txBody>
          <a:bodyPr/>
          <a:lstStyle/>
          <a:p>
            <a:r>
              <a:rPr lang="en-US" dirty="0"/>
              <a:t>Practical Data management</a:t>
            </a:r>
          </a:p>
        </p:txBody>
      </p:sp>
    </p:spTree>
    <p:extLst>
      <p:ext uri="{BB962C8B-B14F-4D97-AF65-F5344CB8AC3E}">
        <p14:creationId xmlns:p14="http://schemas.microsoft.com/office/powerpoint/2010/main" val="228385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Practices</a:t>
            </a:r>
          </a:p>
        </p:txBody>
      </p:sp>
      <p:sp>
        <p:nvSpPr>
          <p:cNvPr id="3" name="Content Placeholder 2"/>
          <p:cNvSpPr>
            <a:spLocks noGrp="1"/>
          </p:cNvSpPr>
          <p:nvPr>
            <p:ph idx="1"/>
          </p:nvPr>
        </p:nvSpPr>
        <p:spPr/>
        <p:txBody>
          <a:bodyPr>
            <a:normAutofit/>
          </a:bodyPr>
          <a:lstStyle/>
          <a:p>
            <a:r>
              <a:rPr lang="en-US" dirty="0">
                <a:hlinkClick r:id="rId3"/>
              </a:rPr>
              <a:t>Backup strategies</a:t>
            </a:r>
            <a:endParaRPr lang="en-US" dirty="0"/>
          </a:p>
          <a:p>
            <a:r>
              <a:rPr lang="en-US" dirty="0">
                <a:hlinkClick r:id="rId4"/>
              </a:rPr>
              <a:t>File naming convention</a:t>
            </a:r>
            <a:endParaRPr lang="en-US" dirty="0"/>
          </a:p>
          <a:p>
            <a:r>
              <a:rPr lang="en-US" dirty="0">
                <a:hlinkClick r:id="rId5"/>
              </a:rPr>
              <a:t>Versioning and Authenticity</a:t>
            </a:r>
            <a:endParaRPr lang="en-US" dirty="0"/>
          </a:p>
          <a:p>
            <a:r>
              <a:rPr lang="en-US" dirty="0">
                <a:hlinkClick r:id="rId6"/>
              </a:rPr>
              <a:t>Metadata</a:t>
            </a:r>
            <a:endParaRPr lang="en-US" dirty="0"/>
          </a:p>
          <a:p>
            <a:r>
              <a:rPr lang="en-US" dirty="0">
                <a:hlinkClick r:id="rId7"/>
              </a:rPr>
              <a:t>Selection of data</a:t>
            </a:r>
            <a:endParaRPr lang="en-US" dirty="0"/>
          </a:p>
          <a:p>
            <a:r>
              <a:rPr lang="en-US" dirty="0">
                <a:hlinkClick r:id="rId8"/>
              </a:rPr>
              <a:t>Sensitive data</a:t>
            </a:r>
            <a:endParaRPr lang="en-US" dirty="0"/>
          </a:p>
          <a:p>
            <a:r>
              <a:rPr lang="en-US" dirty="0">
                <a:hlinkClick r:id="rId9"/>
              </a:rPr>
              <a:t>Fair</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04005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Backup Strategies (Physics)</a:t>
            </a:r>
          </a:p>
        </p:txBody>
      </p:sp>
      <p:sp>
        <p:nvSpPr>
          <p:cNvPr id="3" name="Content Placeholder 2"/>
          <p:cNvSpPr>
            <a:spLocks noGrp="1"/>
          </p:cNvSpPr>
          <p:nvPr>
            <p:ph idx="1"/>
          </p:nvPr>
        </p:nvSpPr>
        <p:spPr/>
        <p:txBody>
          <a:bodyPr>
            <a:normAutofit/>
          </a:bodyPr>
          <a:lstStyle/>
          <a:p>
            <a:endParaRPr lang="en-US" dirty="0"/>
          </a:p>
          <a:p>
            <a:endParaRPr lang="en-US" dirty="0"/>
          </a:p>
        </p:txBody>
      </p:sp>
      <p:pic>
        <p:nvPicPr>
          <p:cNvPr id="2054" name="Picture 6" descr="https://www.vaultnetworks.com/wp-content/uploads/2014/11/panurgy-icon-storage-blue2.png">
            <a:extLst>
              <a:ext uri="{FF2B5EF4-FFF2-40B4-BE49-F238E27FC236}">
                <a16:creationId xmlns:a16="http://schemas.microsoft.com/office/drawing/2014/main" id="{3DEEB87A-C1C8-4146-8399-BC1D024B8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801" y="2250466"/>
            <a:ext cx="2137310" cy="2015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vaultnetworks.com/wp-content/uploads/2014/11/panurgy-icon-storage-blue2.png">
            <a:extLst>
              <a:ext uri="{FF2B5EF4-FFF2-40B4-BE49-F238E27FC236}">
                <a16:creationId xmlns:a16="http://schemas.microsoft.com/office/drawing/2014/main" id="{456F2375-5BB6-4E3E-8D97-EC420EF6A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984" y="2262432"/>
            <a:ext cx="2137310" cy="2015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5E24BF-5B09-4E82-A4C2-27A9A42EBE26}"/>
              </a:ext>
            </a:extLst>
          </p:cNvPr>
          <p:cNvSpPr txBox="1"/>
          <p:nvPr/>
        </p:nvSpPr>
        <p:spPr>
          <a:xfrm>
            <a:off x="3183956" y="4277116"/>
            <a:ext cx="1800520" cy="369332"/>
          </a:xfrm>
          <a:prstGeom prst="rect">
            <a:avLst/>
          </a:prstGeom>
          <a:noFill/>
        </p:spPr>
        <p:txBody>
          <a:bodyPr wrap="square" rtlCol="0">
            <a:spAutoFit/>
          </a:bodyPr>
          <a:lstStyle/>
          <a:p>
            <a:r>
              <a:rPr lang="en-US" dirty="0"/>
              <a:t>data02</a:t>
            </a:r>
          </a:p>
        </p:txBody>
      </p:sp>
      <p:sp>
        <p:nvSpPr>
          <p:cNvPr id="10" name="TextBox 9">
            <a:extLst>
              <a:ext uri="{FF2B5EF4-FFF2-40B4-BE49-F238E27FC236}">
                <a16:creationId xmlns:a16="http://schemas.microsoft.com/office/drawing/2014/main" id="{FC9CD530-15DC-4675-B65F-20585B9846D2}"/>
              </a:ext>
            </a:extLst>
          </p:cNvPr>
          <p:cNvSpPr txBox="1"/>
          <p:nvPr/>
        </p:nvSpPr>
        <p:spPr>
          <a:xfrm>
            <a:off x="9247774" y="4359052"/>
            <a:ext cx="1800520" cy="369332"/>
          </a:xfrm>
          <a:prstGeom prst="rect">
            <a:avLst/>
          </a:prstGeom>
          <a:noFill/>
        </p:spPr>
        <p:txBody>
          <a:bodyPr wrap="square" rtlCol="0">
            <a:spAutoFit/>
          </a:bodyPr>
          <a:lstStyle/>
          <a:p>
            <a:r>
              <a:rPr lang="en-US" dirty="0"/>
              <a:t>data02backup</a:t>
            </a:r>
          </a:p>
        </p:txBody>
      </p:sp>
      <p:sp>
        <p:nvSpPr>
          <p:cNvPr id="5" name="Rectangle: Rounded Corners 4">
            <a:extLst>
              <a:ext uri="{FF2B5EF4-FFF2-40B4-BE49-F238E27FC236}">
                <a16:creationId xmlns:a16="http://schemas.microsoft.com/office/drawing/2014/main" id="{F518CADF-55B6-4647-9ED6-D6E8B4A81749}"/>
              </a:ext>
            </a:extLst>
          </p:cNvPr>
          <p:cNvSpPr/>
          <p:nvPr/>
        </p:nvSpPr>
        <p:spPr>
          <a:xfrm>
            <a:off x="339365" y="1762812"/>
            <a:ext cx="6956981" cy="39026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r>
              <a:rPr lang="en-US" sz="3200" dirty="0">
                <a:solidFill>
                  <a:srgbClr val="C00000"/>
                </a:solidFill>
              </a:rPr>
              <a:t>Leiden</a:t>
            </a:r>
          </a:p>
        </p:txBody>
      </p:sp>
      <p:pic>
        <p:nvPicPr>
          <p:cNvPr id="2056" name="Picture 8" descr="Computer Science - Academics - Western Illinois University">
            <a:extLst>
              <a:ext uri="{FF2B5EF4-FFF2-40B4-BE49-F238E27FC236}">
                <a16:creationId xmlns:a16="http://schemas.microsoft.com/office/drawing/2014/main" id="{1D5C90B1-8DB2-41AB-A127-28D014110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882" y="2545237"/>
            <a:ext cx="2152699" cy="21526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EB538ED2-F1D5-4D7F-B2CA-18E88DB75693}"/>
              </a:ext>
            </a:extLst>
          </p:cNvPr>
          <p:cNvSpPr/>
          <p:nvPr/>
        </p:nvSpPr>
        <p:spPr>
          <a:xfrm>
            <a:off x="7993930" y="1762811"/>
            <a:ext cx="3989298" cy="39026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r>
              <a:rPr lang="en-US" sz="3200" dirty="0">
                <a:solidFill>
                  <a:srgbClr val="C00000"/>
                </a:solidFill>
              </a:rPr>
              <a:t>Delft</a:t>
            </a:r>
          </a:p>
        </p:txBody>
      </p:sp>
      <p:cxnSp>
        <p:nvCxnSpPr>
          <p:cNvPr id="9" name="Straight Arrow Connector 8">
            <a:extLst>
              <a:ext uri="{FF2B5EF4-FFF2-40B4-BE49-F238E27FC236}">
                <a16:creationId xmlns:a16="http://schemas.microsoft.com/office/drawing/2014/main" id="{CB10D60D-A618-4E78-ABD2-E90E8F722081}"/>
              </a:ext>
            </a:extLst>
          </p:cNvPr>
          <p:cNvCxnSpPr/>
          <p:nvPr/>
        </p:nvCxnSpPr>
        <p:spPr>
          <a:xfrm>
            <a:off x="2634548" y="3601039"/>
            <a:ext cx="43859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7A7B7F6-C92F-4383-BFCB-6C9D94D6AD36}"/>
              </a:ext>
            </a:extLst>
          </p:cNvPr>
          <p:cNvCxnSpPr/>
          <p:nvPr/>
        </p:nvCxnSpPr>
        <p:spPr>
          <a:xfrm>
            <a:off x="4307292" y="3574330"/>
            <a:ext cx="43859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CE36374E-2234-4422-8524-92C941224CD9}"/>
              </a:ext>
            </a:extLst>
          </p:cNvPr>
          <p:cNvSpPr/>
          <p:nvPr/>
        </p:nvSpPr>
        <p:spPr>
          <a:xfrm>
            <a:off x="4198071" y="1727680"/>
            <a:ext cx="5191026" cy="827588"/>
          </a:xfrm>
          <a:custGeom>
            <a:avLst/>
            <a:gdLst>
              <a:gd name="connsiteX0" fmla="*/ 0 w 6353666"/>
              <a:gd name="connsiteY0" fmla="*/ 1847725 h 1904286"/>
              <a:gd name="connsiteX1" fmla="*/ 3054285 w 6353666"/>
              <a:gd name="connsiteY1" fmla="*/ 71 h 1904286"/>
              <a:gd name="connsiteX2" fmla="*/ 6353666 w 6353666"/>
              <a:gd name="connsiteY2" fmla="*/ 1904286 h 1904286"/>
            </a:gdLst>
            <a:ahLst/>
            <a:cxnLst>
              <a:cxn ang="0">
                <a:pos x="connsiteX0" y="connsiteY0"/>
              </a:cxn>
              <a:cxn ang="0">
                <a:pos x="connsiteX1" y="connsiteY1"/>
              </a:cxn>
              <a:cxn ang="0">
                <a:pos x="connsiteX2" y="connsiteY2"/>
              </a:cxn>
            </a:cxnLst>
            <a:rect l="l" t="t" r="r" b="b"/>
            <a:pathLst>
              <a:path w="6353666" h="1904286">
                <a:moveTo>
                  <a:pt x="0" y="1847725"/>
                </a:moveTo>
                <a:cubicBezTo>
                  <a:pt x="997670" y="919184"/>
                  <a:pt x="1995341" y="-9356"/>
                  <a:pt x="3054285" y="71"/>
                </a:cubicBezTo>
                <a:cubicBezTo>
                  <a:pt x="4113229" y="9498"/>
                  <a:pt x="5839905" y="1597915"/>
                  <a:pt x="6353666" y="1904286"/>
                </a:cubicBezTo>
              </a:path>
            </a:pathLst>
          </a:custGeom>
          <a:noFill/>
          <a:ln w="47625">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RAAYOO USB Floppy Disk Reader Drive, 3.5&amp;quot; External Portable 1.44 MB FDD Diskette Drive for Mac Windows 10/7/8/XP/Vista PC Laptop Desktop Notebook Computer Plug and Play No Extra Drivers- Black">
            <a:extLst>
              <a:ext uri="{FF2B5EF4-FFF2-40B4-BE49-F238E27FC236}">
                <a16:creationId xmlns:a16="http://schemas.microsoft.com/office/drawing/2014/main" id="{4C14634A-4DD0-422D-9540-124339391C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32" y="4734853"/>
            <a:ext cx="1016949" cy="5960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p.physics.leidenuniv.nl/images/research/HSVT-STM/vacuumsystem.jpg">
            <a:extLst>
              <a:ext uri="{FF2B5EF4-FFF2-40B4-BE49-F238E27FC236}">
                <a16:creationId xmlns:a16="http://schemas.microsoft.com/office/drawing/2014/main" id="{A2F162DF-0636-4ED9-90DB-9EAC63C79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668" y="2589862"/>
            <a:ext cx="2140133" cy="171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7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03853"/>
            <a:ext cx="9601200" cy="1142385"/>
          </a:xfrm>
        </p:spPr>
        <p:txBody>
          <a:bodyPr>
            <a:normAutofit/>
          </a:bodyPr>
          <a:lstStyle/>
          <a:p>
            <a:r>
              <a:rPr lang="en-US" dirty="0"/>
              <a:t>Backup Strategies  (</a:t>
            </a:r>
            <a:r>
              <a:rPr lang="en-US" dirty="0" err="1"/>
              <a:t>Sterrewacht</a:t>
            </a:r>
            <a:r>
              <a:rPr lang="en-US" dirty="0"/>
              <a:t>)</a:t>
            </a:r>
          </a:p>
        </p:txBody>
      </p:sp>
      <p:sp>
        <p:nvSpPr>
          <p:cNvPr id="3" name="Content Placeholder 2"/>
          <p:cNvSpPr>
            <a:spLocks noGrp="1"/>
          </p:cNvSpPr>
          <p:nvPr>
            <p:ph idx="1"/>
          </p:nvPr>
        </p:nvSpPr>
        <p:spPr/>
        <p:txBody>
          <a:bodyPr>
            <a:normAutofit/>
          </a:bodyPr>
          <a:lstStyle/>
          <a:p>
            <a:endParaRPr lang="en-US" dirty="0"/>
          </a:p>
          <a:p>
            <a:endParaRPr lang="en-US" dirty="0"/>
          </a:p>
        </p:txBody>
      </p:sp>
      <p:pic>
        <p:nvPicPr>
          <p:cNvPr id="2054" name="Picture 6" descr="https://www.vaultnetworks.com/wp-content/uploads/2014/11/panurgy-icon-storage-blue2.png">
            <a:extLst>
              <a:ext uri="{FF2B5EF4-FFF2-40B4-BE49-F238E27FC236}">
                <a16:creationId xmlns:a16="http://schemas.microsoft.com/office/drawing/2014/main" id="{3DEEB87A-C1C8-4146-8399-BC1D024B8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583" y="2245149"/>
            <a:ext cx="2137310" cy="2015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vaultnetworks.com/wp-content/uploads/2014/11/panurgy-icon-storage-blue2.png">
            <a:extLst>
              <a:ext uri="{FF2B5EF4-FFF2-40B4-BE49-F238E27FC236}">
                <a16:creationId xmlns:a16="http://schemas.microsoft.com/office/drawing/2014/main" id="{456F2375-5BB6-4E3E-8D97-EC420EF6A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984" y="2262432"/>
            <a:ext cx="2137310" cy="20151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D5E24BF-5B09-4E82-A4C2-27A9A42EBE26}"/>
              </a:ext>
            </a:extLst>
          </p:cNvPr>
          <p:cNvSpPr txBox="1"/>
          <p:nvPr/>
        </p:nvSpPr>
        <p:spPr>
          <a:xfrm>
            <a:off x="4105719" y="4299368"/>
            <a:ext cx="1800520" cy="369332"/>
          </a:xfrm>
          <a:prstGeom prst="rect">
            <a:avLst/>
          </a:prstGeom>
          <a:noFill/>
        </p:spPr>
        <p:txBody>
          <a:bodyPr wrap="square" rtlCol="0">
            <a:spAutoFit/>
          </a:bodyPr>
          <a:lstStyle/>
          <a:p>
            <a:r>
              <a:rPr lang="en-US" dirty="0"/>
              <a:t>Server Storage</a:t>
            </a:r>
          </a:p>
        </p:txBody>
      </p:sp>
      <p:sp>
        <p:nvSpPr>
          <p:cNvPr id="10" name="TextBox 9">
            <a:extLst>
              <a:ext uri="{FF2B5EF4-FFF2-40B4-BE49-F238E27FC236}">
                <a16:creationId xmlns:a16="http://schemas.microsoft.com/office/drawing/2014/main" id="{FC9CD530-15DC-4675-B65F-20585B9846D2}"/>
              </a:ext>
            </a:extLst>
          </p:cNvPr>
          <p:cNvSpPr txBox="1"/>
          <p:nvPr/>
        </p:nvSpPr>
        <p:spPr>
          <a:xfrm>
            <a:off x="9247774" y="4359052"/>
            <a:ext cx="1800520" cy="369332"/>
          </a:xfrm>
          <a:prstGeom prst="rect">
            <a:avLst/>
          </a:prstGeom>
          <a:noFill/>
        </p:spPr>
        <p:txBody>
          <a:bodyPr wrap="square" rtlCol="0">
            <a:spAutoFit/>
          </a:bodyPr>
          <a:lstStyle/>
          <a:p>
            <a:r>
              <a:rPr lang="en-US" dirty="0"/>
              <a:t>Bulk Storage</a:t>
            </a:r>
          </a:p>
        </p:txBody>
      </p:sp>
      <p:pic>
        <p:nvPicPr>
          <p:cNvPr id="2056" name="Picture 8" descr="Computer Science - Academics - Western Illinois University">
            <a:extLst>
              <a:ext uri="{FF2B5EF4-FFF2-40B4-BE49-F238E27FC236}">
                <a16:creationId xmlns:a16="http://schemas.microsoft.com/office/drawing/2014/main" id="{1D5C90B1-8DB2-41AB-A127-28D014110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188" y="2545237"/>
            <a:ext cx="2152699" cy="21526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EB538ED2-F1D5-4D7F-B2CA-18E88DB75693}"/>
              </a:ext>
            </a:extLst>
          </p:cNvPr>
          <p:cNvSpPr/>
          <p:nvPr/>
        </p:nvSpPr>
        <p:spPr>
          <a:xfrm>
            <a:off x="1875934" y="1622981"/>
            <a:ext cx="10026868" cy="39026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endParaRPr lang="en-US" sz="3200" dirty="0">
              <a:solidFill>
                <a:srgbClr val="C00000"/>
              </a:solidFill>
            </a:endParaRPr>
          </a:p>
          <a:p>
            <a:pPr algn="ctr"/>
            <a:r>
              <a:rPr lang="en-US" sz="3200" dirty="0">
                <a:solidFill>
                  <a:srgbClr val="C00000"/>
                </a:solidFill>
              </a:rPr>
              <a:t>Leiden</a:t>
            </a:r>
          </a:p>
        </p:txBody>
      </p:sp>
      <p:cxnSp>
        <p:nvCxnSpPr>
          <p:cNvPr id="9" name="Straight Arrow Connector 8">
            <a:extLst>
              <a:ext uri="{FF2B5EF4-FFF2-40B4-BE49-F238E27FC236}">
                <a16:creationId xmlns:a16="http://schemas.microsoft.com/office/drawing/2014/main" id="{CB10D60D-A618-4E78-ABD2-E90E8F722081}"/>
              </a:ext>
            </a:extLst>
          </p:cNvPr>
          <p:cNvCxnSpPr>
            <a:cxnSpLocks/>
          </p:cNvCxnSpPr>
          <p:nvPr/>
        </p:nvCxnSpPr>
        <p:spPr>
          <a:xfrm>
            <a:off x="3747500" y="3612036"/>
            <a:ext cx="485135" cy="955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7A7B7F6-C92F-4383-BFCB-6C9D94D6AD36}"/>
              </a:ext>
            </a:extLst>
          </p:cNvPr>
          <p:cNvCxnSpPr/>
          <p:nvPr/>
        </p:nvCxnSpPr>
        <p:spPr>
          <a:xfrm>
            <a:off x="5749598" y="3574330"/>
            <a:ext cx="43859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CE36374E-2234-4422-8524-92C941224CD9}"/>
              </a:ext>
            </a:extLst>
          </p:cNvPr>
          <p:cNvSpPr/>
          <p:nvPr/>
        </p:nvSpPr>
        <p:spPr>
          <a:xfrm>
            <a:off x="5076220" y="1683155"/>
            <a:ext cx="4425999" cy="872113"/>
          </a:xfrm>
          <a:custGeom>
            <a:avLst/>
            <a:gdLst>
              <a:gd name="connsiteX0" fmla="*/ 0 w 6353666"/>
              <a:gd name="connsiteY0" fmla="*/ 1847725 h 1904286"/>
              <a:gd name="connsiteX1" fmla="*/ 3054285 w 6353666"/>
              <a:gd name="connsiteY1" fmla="*/ 71 h 1904286"/>
              <a:gd name="connsiteX2" fmla="*/ 6353666 w 6353666"/>
              <a:gd name="connsiteY2" fmla="*/ 1904286 h 1904286"/>
            </a:gdLst>
            <a:ahLst/>
            <a:cxnLst>
              <a:cxn ang="0">
                <a:pos x="connsiteX0" y="connsiteY0"/>
              </a:cxn>
              <a:cxn ang="0">
                <a:pos x="connsiteX1" y="connsiteY1"/>
              </a:cxn>
              <a:cxn ang="0">
                <a:pos x="connsiteX2" y="connsiteY2"/>
              </a:cxn>
            </a:cxnLst>
            <a:rect l="l" t="t" r="r" b="b"/>
            <a:pathLst>
              <a:path w="6353666" h="1904286">
                <a:moveTo>
                  <a:pt x="0" y="1847725"/>
                </a:moveTo>
                <a:cubicBezTo>
                  <a:pt x="997670" y="919184"/>
                  <a:pt x="1995341" y="-9356"/>
                  <a:pt x="3054285" y="71"/>
                </a:cubicBezTo>
                <a:cubicBezTo>
                  <a:pt x="4113229" y="9498"/>
                  <a:pt x="5839905" y="1597915"/>
                  <a:pt x="6353666" y="1904286"/>
                </a:cubicBezTo>
              </a:path>
            </a:pathLst>
          </a:custGeom>
          <a:noFill/>
          <a:ln w="47625">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RAAYOO USB Floppy Disk Reader Drive, 3.5&amp;quot; External Portable 1.44 MB FDD Diskette Drive for Mac Windows 10/7/8/XP/Vista PC Laptop Desktop Notebook Computer Plug and Play No Extra Drivers- Black">
            <a:extLst>
              <a:ext uri="{FF2B5EF4-FFF2-40B4-BE49-F238E27FC236}">
                <a16:creationId xmlns:a16="http://schemas.microsoft.com/office/drawing/2014/main" id="{4C14634A-4DD0-422D-9540-124339391C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8462" y="4734853"/>
            <a:ext cx="1016949" cy="5960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www.vaultnetworks.com/wp-content/uploads/2014/11/panurgy-icon-storage-blue2.png">
            <a:extLst>
              <a:ext uri="{FF2B5EF4-FFF2-40B4-BE49-F238E27FC236}">
                <a16:creationId xmlns:a16="http://schemas.microsoft.com/office/drawing/2014/main" id="{7E0E655A-9404-4415-84E0-4F70F4C8F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8" y="2233789"/>
            <a:ext cx="2137310" cy="20151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EE9DA8E-FE9D-4209-91D0-58F2CAC513EB}"/>
              </a:ext>
            </a:extLst>
          </p:cNvPr>
          <p:cNvSpPr txBox="1"/>
          <p:nvPr/>
        </p:nvSpPr>
        <p:spPr>
          <a:xfrm>
            <a:off x="395140" y="4280024"/>
            <a:ext cx="1800520" cy="646331"/>
          </a:xfrm>
          <a:prstGeom prst="rect">
            <a:avLst/>
          </a:prstGeom>
          <a:noFill/>
        </p:spPr>
        <p:txBody>
          <a:bodyPr wrap="square" rtlCol="0">
            <a:spAutoFit/>
          </a:bodyPr>
          <a:lstStyle/>
          <a:p>
            <a:r>
              <a:rPr lang="en-US" dirty="0"/>
              <a:t>Telescope Institute</a:t>
            </a:r>
          </a:p>
        </p:txBody>
      </p:sp>
      <p:sp>
        <p:nvSpPr>
          <p:cNvPr id="6" name="AutoShape 2" descr="https://www.intricity.com/wp-content/uploads/2015/10/servers.jpg">
            <a:extLst>
              <a:ext uri="{FF2B5EF4-FFF2-40B4-BE49-F238E27FC236}">
                <a16:creationId xmlns:a16="http://schemas.microsoft.com/office/drawing/2014/main" id="{3E75D4AD-4C68-4EF5-AC3B-2FA9ABBAAB0B}"/>
              </a:ext>
            </a:extLst>
          </p:cNvPr>
          <p:cNvSpPr>
            <a:spLocks noChangeAspect="1" noChangeArrowheads="1"/>
          </p:cNvSpPr>
          <p:nvPr/>
        </p:nvSpPr>
        <p:spPr bwMode="auto">
          <a:xfrm>
            <a:off x="954088" y="0"/>
            <a:ext cx="10283825"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3417CBE9-7BF8-4F18-8A49-A47B843218DE}"/>
              </a:ext>
            </a:extLst>
          </p:cNvPr>
          <p:cNvPicPr>
            <a:picLocks noChangeAspect="1"/>
          </p:cNvPicPr>
          <p:nvPr/>
        </p:nvPicPr>
        <p:blipFill rotWithShape="1">
          <a:blip r:embed="rId6"/>
          <a:srcRect l="35469" r="11878"/>
          <a:stretch/>
        </p:blipFill>
        <p:spPr>
          <a:xfrm>
            <a:off x="2184786" y="2693239"/>
            <a:ext cx="1465968" cy="1856694"/>
          </a:xfrm>
          <a:prstGeom prst="rect">
            <a:avLst/>
          </a:prstGeom>
        </p:spPr>
      </p:pic>
      <p:sp>
        <p:nvSpPr>
          <p:cNvPr id="24" name="Freeform: Shape 23">
            <a:extLst>
              <a:ext uri="{FF2B5EF4-FFF2-40B4-BE49-F238E27FC236}">
                <a16:creationId xmlns:a16="http://schemas.microsoft.com/office/drawing/2014/main" id="{779D2D46-7163-4234-AF4B-5434886D7EAE}"/>
              </a:ext>
            </a:extLst>
          </p:cNvPr>
          <p:cNvSpPr/>
          <p:nvPr/>
        </p:nvSpPr>
        <p:spPr>
          <a:xfrm>
            <a:off x="1069360" y="1845811"/>
            <a:ext cx="3665548" cy="668548"/>
          </a:xfrm>
          <a:custGeom>
            <a:avLst/>
            <a:gdLst>
              <a:gd name="connsiteX0" fmla="*/ 0 w 6353666"/>
              <a:gd name="connsiteY0" fmla="*/ 1847725 h 1904286"/>
              <a:gd name="connsiteX1" fmla="*/ 3054285 w 6353666"/>
              <a:gd name="connsiteY1" fmla="*/ 71 h 1904286"/>
              <a:gd name="connsiteX2" fmla="*/ 6353666 w 6353666"/>
              <a:gd name="connsiteY2" fmla="*/ 1904286 h 1904286"/>
            </a:gdLst>
            <a:ahLst/>
            <a:cxnLst>
              <a:cxn ang="0">
                <a:pos x="connsiteX0" y="connsiteY0"/>
              </a:cxn>
              <a:cxn ang="0">
                <a:pos x="connsiteX1" y="connsiteY1"/>
              </a:cxn>
              <a:cxn ang="0">
                <a:pos x="connsiteX2" y="connsiteY2"/>
              </a:cxn>
            </a:cxnLst>
            <a:rect l="l" t="t" r="r" b="b"/>
            <a:pathLst>
              <a:path w="6353666" h="1904286">
                <a:moveTo>
                  <a:pt x="0" y="1847725"/>
                </a:moveTo>
                <a:cubicBezTo>
                  <a:pt x="997670" y="919184"/>
                  <a:pt x="1995341" y="-9356"/>
                  <a:pt x="3054285" y="71"/>
                </a:cubicBezTo>
                <a:cubicBezTo>
                  <a:pt x="4113229" y="9498"/>
                  <a:pt x="5839905" y="1597915"/>
                  <a:pt x="6353666" y="1904286"/>
                </a:cubicBezTo>
              </a:path>
            </a:pathLst>
          </a:custGeom>
          <a:noFill/>
          <a:ln w="47625">
            <a:prstDash val="sysDot"/>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90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Data Management (RDM)</a:t>
            </a:r>
          </a:p>
        </p:txBody>
      </p:sp>
      <p:sp>
        <p:nvSpPr>
          <p:cNvPr id="3" name="Content Placeholder 2"/>
          <p:cNvSpPr>
            <a:spLocks noGrp="1"/>
          </p:cNvSpPr>
          <p:nvPr>
            <p:ph idx="1"/>
          </p:nvPr>
        </p:nvSpPr>
        <p:spPr/>
        <p:txBody>
          <a:bodyPr/>
          <a:lstStyle/>
          <a:p>
            <a:r>
              <a:rPr lang="en-US" dirty="0"/>
              <a:t>What is RDM</a:t>
            </a:r>
          </a:p>
          <a:p>
            <a:r>
              <a:rPr lang="en-US" dirty="0"/>
              <a:t>Why RDM</a:t>
            </a:r>
          </a:p>
          <a:p>
            <a:r>
              <a:rPr lang="en-US" dirty="0"/>
              <a:t>How RDM</a:t>
            </a:r>
          </a:p>
          <a:p>
            <a:r>
              <a:rPr lang="en-US" dirty="0"/>
              <a:t>Data management plan &amp; Code of conduct</a:t>
            </a:r>
          </a:p>
          <a:p>
            <a:endParaRPr lang="en-US" dirty="0"/>
          </a:p>
          <a:p>
            <a:endParaRPr lang="en-US" dirty="0"/>
          </a:p>
        </p:txBody>
      </p:sp>
    </p:spTree>
    <p:extLst>
      <p:ext uri="{BB962C8B-B14F-4D97-AF65-F5344CB8AC3E}">
        <p14:creationId xmlns:p14="http://schemas.microsoft.com/office/powerpoint/2010/main" val="3984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AF61-E932-4286-BEC5-68973D16D4DC}"/>
              </a:ext>
            </a:extLst>
          </p:cNvPr>
          <p:cNvSpPr>
            <a:spLocks noGrp="1"/>
          </p:cNvSpPr>
          <p:nvPr>
            <p:ph type="title"/>
          </p:nvPr>
        </p:nvSpPr>
        <p:spPr/>
        <p:txBody>
          <a:bodyPr/>
          <a:lstStyle/>
          <a:p>
            <a:r>
              <a:rPr lang="en-US" dirty="0"/>
              <a:t>BSc Physics</a:t>
            </a:r>
          </a:p>
        </p:txBody>
      </p:sp>
      <p:sp>
        <p:nvSpPr>
          <p:cNvPr id="3" name="Content Placeholder 2">
            <a:extLst>
              <a:ext uri="{FF2B5EF4-FFF2-40B4-BE49-F238E27FC236}">
                <a16:creationId xmlns:a16="http://schemas.microsoft.com/office/drawing/2014/main" id="{140DEFC7-60F3-4CF7-8B5C-D5A70C129195}"/>
              </a:ext>
            </a:extLst>
          </p:cNvPr>
          <p:cNvSpPr>
            <a:spLocks noGrp="1"/>
          </p:cNvSpPr>
          <p:nvPr>
            <p:ph idx="1"/>
          </p:nvPr>
        </p:nvSpPr>
        <p:spPr/>
        <p:txBody>
          <a:bodyPr/>
          <a:lstStyle/>
          <a:p>
            <a:r>
              <a:rPr lang="en-US" dirty="0"/>
              <a:t>Computer rooms</a:t>
            </a:r>
          </a:p>
          <a:p>
            <a:pPr lvl="1"/>
            <a:r>
              <a:rPr lang="en-US" dirty="0"/>
              <a:t>HL104</a:t>
            </a:r>
          </a:p>
          <a:p>
            <a:pPr lvl="1"/>
            <a:r>
              <a:rPr lang="en-US" dirty="0"/>
              <a:t>HL131</a:t>
            </a:r>
          </a:p>
          <a:p>
            <a:pPr lvl="1"/>
            <a:r>
              <a:rPr lang="en-US" dirty="0"/>
              <a:t>HL305</a:t>
            </a:r>
          </a:p>
          <a:p>
            <a:pPr lvl="1"/>
            <a:r>
              <a:rPr lang="en-US" dirty="0"/>
              <a:t>HL411</a:t>
            </a:r>
          </a:p>
        </p:txBody>
      </p:sp>
      <p:pic>
        <p:nvPicPr>
          <p:cNvPr id="1026" name="Picture 2" descr="https://www.allanlab.org/images/picpic/Gallery/DSC_0696.jpg">
            <a:extLst>
              <a:ext uri="{FF2B5EF4-FFF2-40B4-BE49-F238E27FC236}">
                <a16:creationId xmlns:a16="http://schemas.microsoft.com/office/drawing/2014/main" id="{7547FD27-AC94-45BB-9D94-438980C1B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521" y="1646238"/>
            <a:ext cx="7418813" cy="436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4323-0126-4CE3-9305-4DB8ACFFD853}"/>
              </a:ext>
            </a:extLst>
          </p:cNvPr>
          <p:cNvSpPr>
            <a:spLocks noGrp="1"/>
          </p:cNvSpPr>
          <p:nvPr>
            <p:ph type="title"/>
          </p:nvPr>
        </p:nvSpPr>
        <p:spPr/>
        <p:txBody>
          <a:bodyPr/>
          <a:lstStyle/>
          <a:p>
            <a:r>
              <a:rPr lang="en-US" dirty="0"/>
              <a:t>BSc Astronomy</a:t>
            </a:r>
          </a:p>
        </p:txBody>
      </p:sp>
      <p:sp>
        <p:nvSpPr>
          <p:cNvPr id="3" name="Content Placeholder 2">
            <a:extLst>
              <a:ext uri="{FF2B5EF4-FFF2-40B4-BE49-F238E27FC236}">
                <a16:creationId xmlns:a16="http://schemas.microsoft.com/office/drawing/2014/main" id="{0DAA3B6E-6A4A-4769-B7CA-324315547455}"/>
              </a:ext>
            </a:extLst>
          </p:cNvPr>
          <p:cNvSpPr>
            <a:spLocks noGrp="1"/>
          </p:cNvSpPr>
          <p:nvPr>
            <p:ph idx="1"/>
          </p:nvPr>
        </p:nvSpPr>
        <p:spPr>
          <a:xfrm>
            <a:off x="1295400" y="1981201"/>
            <a:ext cx="9601200" cy="3809999"/>
          </a:xfrm>
        </p:spPr>
        <p:txBody>
          <a:bodyPr/>
          <a:lstStyle/>
          <a:p>
            <a:r>
              <a:rPr lang="en-US" dirty="0">
                <a:hlinkClick r:id="rId2"/>
              </a:rPr>
              <a:t>Three high performance servers</a:t>
            </a:r>
            <a:endParaRPr lang="en-US" dirty="0"/>
          </a:p>
          <a:p>
            <a:pPr lvl="1"/>
            <a:r>
              <a:rPr lang="en-US" dirty="0"/>
              <a:t>4 x AMD EPYC 7401 24-Core</a:t>
            </a:r>
          </a:p>
          <a:p>
            <a:pPr lvl="1"/>
            <a:r>
              <a:rPr lang="en-US" dirty="0"/>
              <a:t>512GB RAM</a:t>
            </a:r>
          </a:p>
          <a:p>
            <a:pPr lvl="1"/>
            <a:r>
              <a:rPr lang="en-US" dirty="0"/>
              <a:t>57TB storage</a:t>
            </a:r>
          </a:p>
        </p:txBody>
      </p:sp>
      <p:grpSp>
        <p:nvGrpSpPr>
          <p:cNvPr id="4" name="Group 3">
            <a:extLst>
              <a:ext uri="{FF2B5EF4-FFF2-40B4-BE49-F238E27FC236}">
                <a16:creationId xmlns:a16="http://schemas.microsoft.com/office/drawing/2014/main" id="{83121AEF-459B-4587-8DDE-9577C16BDF59}"/>
              </a:ext>
            </a:extLst>
          </p:cNvPr>
          <p:cNvGrpSpPr/>
          <p:nvPr/>
        </p:nvGrpSpPr>
        <p:grpSpPr>
          <a:xfrm>
            <a:off x="443754" y="3546770"/>
            <a:ext cx="5099207" cy="3311230"/>
            <a:chOff x="6417209" y="1530298"/>
            <a:chExt cx="6224138" cy="4041717"/>
          </a:xfrm>
        </p:grpSpPr>
        <p:pic>
          <p:nvPicPr>
            <p:cNvPr id="2051" name="Picture 3" descr="https://www.delltechnologies.com/content/dam/uwaem/production-design-assets/en/campaigns/servers/images/rack-server.png">
              <a:extLst>
                <a:ext uri="{FF2B5EF4-FFF2-40B4-BE49-F238E27FC236}">
                  <a16:creationId xmlns:a16="http://schemas.microsoft.com/office/drawing/2014/main" id="{E4C7265E-7E0E-462F-BC57-52EB6F5F6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209" y="1530298"/>
              <a:ext cx="6220993" cy="21178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www.delltechnologies.com/content/dam/uwaem/production-design-assets/en/campaigns/servers/images/rack-server.png">
              <a:extLst>
                <a:ext uri="{FF2B5EF4-FFF2-40B4-BE49-F238E27FC236}">
                  <a16:creationId xmlns:a16="http://schemas.microsoft.com/office/drawing/2014/main" id="{10B3DEF7-78F0-4B1E-A97A-76C8A2D12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209" y="2490754"/>
              <a:ext cx="6220993" cy="2117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ttps://www.delltechnologies.com/content/dam/uwaem/production-design-assets/en/campaigns/servers/images/rack-server.png">
              <a:extLst>
                <a:ext uri="{FF2B5EF4-FFF2-40B4-BE49-F238E27FC236}">
                  <a16:creationId xmlns:a16="http://schemas.microsoft.com/office/drawing/2014/main" id="{FD0B5AA1-F733-4F5A-98E3-C92D9538F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354" y="3454139"/>
              <a:ext cx="6220993" cy="211787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F7BC934B-6CBA-4C9E-BC59-1E23024EABCD}"/>
              </a:ext>
            </a:extLst>
          </p:cNvPr>
          <p:cNvPicPr>
            <a:picLocks noChangeAspect="1"/>
          </p:cNvPicPr>
          <p:nvPr/>
        </p:nvPicPr>
        <p:blipFill>
          <a:blip r:embed="rId4"/>
          <a:stretch>
            <a:fillRect/>
          </a:stretch>
        </p:blipFill>
        <p:spPr>
          <a:xfrm>
            <a:off x="5395970" y="0"/>
            <a:ext cx="6796030" cy="6858000"/>
          </a:xfrm>
          <a:prstGeom prst="rect">
            <a:avLst/>
          </a:prstGeom>
          <a:ln>
            <a:solidFill>
              <a:schemeClr val="accent1"/>
            </a:solidFill>
          </a:ln>
        </p:spPr>
      </p:pic>
    </p:spTree>
    <p:extLst>
      <p:ext uri="{BB962C8B-B14F-4D97-AF65-F5344CB8AC3E}">
        <p14:creationId xmlns:p14="http://schemas.microsoft.com/office/powerpoint/2010/main" val="19055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File naming Convention</a:t>
            </a:r>
          </a:p>
        </p:txBody>
      </p:sp>
      <p:sp>
        <p:nvSpPr>
          <p:cNvPr id="3" name="Content Placeholder 2"/>
          <p:cNvSpPr>
            <a:spLocks noGrp="1"/>
          </p:cNvSpPr>
          <p:nvPr>
            <p:ph idx="1"/>
          </p:nvPr>
        </p:nvSpPr>
        <p:spPr/>
        <p:txBody>
          <a:bodyPr>
            <a:normAutofit fontScale="92500" lnSpcReduction="10000"/>
          </a:bodyPr>
          <a:lstStyle/>
          <a:p>
            <a:pPr marL="0" indent="0">
              <a:spcBef>
                <a:spcPts val="0"/>
              </a:spcBef>
              <a:spcAft>
                <a:spcPts val="1200"/>
              </a:spcAft>
              <a:buNone/>
            </a:pPr>
            <a:r>
              <a:rPr lang="en-US" dirty="0"/>
              <a:t>Good file names:</a:t>
            </a:r>
          </a:p>
          <a:p>
            <a:pPr>
              <a:spcBef>
                <a:spcPts val="0"/>
              </a:spcBef>
              <a:spcAft>
                <a:spcPts val="600"/>
              </a:spcAft>
            </a:pPr>
            <a:r>
              <a:rPr lang="en-US" dirty="0"/>
              <a:t>are unique (not the same names in different folders)</a:t>
            </a:r>
          </a:p>
          <a:p>
            <a:pPr>
              <a:spcBef>
                <a:spcPts val="0"/>
              </a:spcBef>
              <a:spcAft>
                <a:spcPts val="600"/>
              </a:spcAft>
            </a:pPr>
            <a:r>
              <a:rPr lang="en-US" dirty="0"/>
              <a:t>are consistent (upper / lower case)</a:t>
            </a:r>
          </a:p>
          <a:p>
            <a:pPr>
              <a:spcBef>
                <a:spcPts val="0"/>
              </a:spcBef>
              <a:spcAft>
                <a:spcPts val="600"/>
              </a:spcAft>
            </a:pPr>
            <a:r>
              <a:rPr lang="en-US" dirty="0"/>
              <a:t>are permanent</a:t>
            </a:r>
          </a:p>
          <a:p>
            <a:pPr>
              <a:spcBef>
                <a:spcPts val="0"/>
              </a:spcBef>
              <a:spcAft>
                <a:spcPts val="600"/>
              </a:spcAft>
            </a:pPr>
            <a:r>
              <a:rPr lang="en-US" dirty="0"/>
              <a:t>are meaningful but brief</a:t>
            </a:r>
          </a:p>
          <a:p>
            <a:pPr>
              <a:spcBef>
                <a:spcPts val="0"/>
              </a:spcBef>
              <a:spcAft>
                <a:spcPts val="600"/>
              </a:spcAft>
            </a:pPr>
            <a:r>
              <a:rPr lang="en-US" dirty="0"/>
              <a:t>classify broad types of files</a:t>
            </a:r>
          </a:p>
          <a:p>
            <a:pPr>
              <a:spcBef>
                <a:spcPts val="0"/>
              </a:spcBef>
              <a:spcAft>
                <a:spcPts val="600"/>
              </a:spcAft>
            </a:pPr>
            <a:r>
              <a:rPr lang="en-US" dirty="0"/>
              <a:t>do not have spaces, dots and special characters</a:t>
            </a:r>
          </a:p>
          <a:p>
            <a:pPr>
              <a:spcBef>
                <a:spcPts val="0"/>
              </a:spcBef>
              <a:spcAft>
                <a:spcPts val="600"/>
              </a:spcAft>
            </a:pPr>
            <a:r>
              <a:rPr lang="en-US" dirty="0"/>
              <a:t>use hyphens ‘-’ or underscores ‘_’ to separate logical elements</a:t>
            </a:r>
          </a:p>
          <a:p>
            <a:pPr>
              <a:spcBef>
                <a:spcPts val="0"/>
              </a:spcBef>
              <a:spcAft>
                <a:spcPts val="600"/>
              </a:spcAft>
            </a:pPr>
            <a:r>
              <a:rPr lang="en-US" dirty="0"/>
              <a:t>reserve the 3 letter extension for application-specific codes</a:t>
            </a:r>
          </a:p>
          <a:p>
            <a:pPr>
              <a:spcBef>
                <a:spcPts val="0"/>
              </a:spcBef>
              <a:spcAft>
                <a:spcPts val="600"/>
              </a:spcAft>
            </a:pPr>
            <a:r>
              <a:rPr lang="en-US" dirty="0"/>
              <a:t>use the format YYYYMMDD (easy to find and sort chronologically)</a:t>
            </a:r>
          </a:p>
          <a:p>
            <a:r>
              <a:rPr lang="en-US" dirty="0"/>
              <a:t>20200205_ED_</a:t>
            </a:r>
          </a:p>
        </p:txBody>
      </p:sp>
    </p:spTree>
    <p:extLst>
      <p:ext uri="{BB962C8B-B14F-4D97-AF65-F5344CB8AC3E}">
        <p14:creationId xmlns:p14="http://schemas.microsoft.com/office/powerpoint/2010/main" val="25467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3888"/>
            <a:ext cx="9601200" cy="1142385"/>
          </a:xfrm>
        </p:spPr>
        <p:txBody>
          <a:bodyPr>
            <a:normAutofit/>
          </a:bodyPr>
          <a:lstStyle/>
          <a:p>
            <a:r>
              <a:rPr lang="en-US" dirty="0"/>
              <a:t>File naming Convention</a:t>
            </a:r>
          </a:p>
        </p:txBody>
      </p:sp>
      <p:sp>
        <p:nvSpPr>
          <p:cNvPr id="3" name="Content Placeholder 2"/>
          <p:cNvSpPr>
            <a:spLocks noGrp="1"/>
          </p:cNvSpPr>
          <p:nvPr>
            <p:ph idx="1"/>
          </p:nvPr>
        </p:nvSpPr>
        <p:spPr>
          <a:xfrm>
            <a:off x="1295400" y="1981201"/>
            <a:ext cx="1843726" cy="3809999"/>
          </a:xfrm>
        </p:spPr>
        <p:txBody>
          <a:bodyPr>
            <a:normAutofit fontScale="85000" lnSpcReduction="20000"/>
          </a:bodyPr>
          <a:lstStyle/>
          <a:p>
            <a:pPr marL="0" indent="0">
              <a:spcBef>
                <a:spcPts val="0"/>
              </a:spcBef>
              <a:spcAft>
                <a:spcPts val="1200"/>
              </a:spcAft>
              <a:buNone/>
            </a:pPr>
            <a:r>
              <a:rPr lang="en-US" dirty="0"/>
              <a:t>Folder structure:</a:t>
            </a:r>
          </a:p>
          <a:p>
            <a:pPr marL="0" indent="0">
              <a:spcBef>
                <a:spcPts val="0"/>
              </a:spcBef>
              <a:spcAft>
                <a:spcPts val="1200"/>
              </a:spcAft>
              <a:buNone/>
            </a:pPr>
            <a:r>
              <a:rPr lang="en-US" dirty="0"/>
              <a:t>pi-</a:t>
            </a:r>
            <a:r>
              <a:rPr lang="en-US" dirty="0" err="1"/>
              <a:t>aarts</a:t>
            </a:r>
            <a:endParaRPr lang="en-US" dirty="0"/>
          </a:p>
          <a:p>
            <a:pPr marL="0" indent="0">
              <a:spcBef>
                <a:spcPts val="0"/>
              </a:spcBef>
              <a:spcAft>
                <a:spcPts val="1200"/>
              </a:spcAft>
              <a:buNone/>
            </a:pPr>
            <a:r>
              <a:rPr lang="en-US" dirty="0"/>
              <a:t>pi-</a:t>
            </a:r>
            <a:r>
              <a:rPr lang="en-US" dirty="0" err="1"/>
              <a:t>aartsma</a:t>
            </a:r>
            <a:endParaRPr lang="en-US" dirty="0"/>
          </a:p>
          <a:p>
            <a:pPr marL="0" indent="0">
              <a:spcBef>
                <a:spcPts val="0"/>
              </a:spcBef>
              <a:spcAft>
                <a:spcPts val="1200"/>
              </a:spcAft>
              <a:buNone/>
            </a:pPr>
            <a:r>
              <a:rPr lang="en-US" dirty="0"/>
              <a:t>pi-</a:t>
            </a:r>
            <a:r>
              <a:rPr lang="en-US" dirty="0" err="1"/>
              <a:t>allan</a:t>
            </a:r>
            <a:endParaRPr lang="en-US" dirty="0"/>
          </a:p>
          <a:p>
            <a:pPr marL="0" indent="0">
              <a:spcBef>
                <a:spcPts val="0"/>
              </a:spcBef>
              <a:spcAft>
                <a:spcPts val="1200"/>
              </a:spcAft>
              <a:buNone/>
            </a:pPr>
            <a:r>
              <a:rPr lang="en-US" dirty="0"/>
              <a:t>pi-</a:t>
            </a:r>
            <a:r>
              <a:rPr lang="en-US" dirty="0" err="1"/>
              <a:t>bouwmeester</a:t>
            </a:r>
            <a:endParaRPr lang="en-US" dirty="0"/>
          </a:p>
          <a:p>
            <a:pPr marL="0" indent="0">
              <a:spcBef>
                <a:spcPts val="0"/>
              </a:spcBef>
              <a:spcAft>
                <a:spcPts val="1200"/>
              </a:spcAft>
              <a:buNone/>
            </a:pPr>
            <a:r>
              <a:rPr lang="en-US" dirty="0"/>
              <a:t>…</a:t>
            </a:r>
          </a:p>
          <a:p>
            <a:pPr marL="0" indent="0">
              <a:spcBef>
                <a:spcPts val="0"/>
              </a:spcBef>
              <a:spcAft>
                <a:spcPts val="1200"/>
              </a:spcAft>
              <a:buNone/>
            </a:pPr>
            <a:r>
              <a:rPr lang="en-US" dirty="0"/>
              <a:t>pi-</a:t>
            </a:r>
            <a:r>
              <a:rPr lang="en-US" dirty="0" err="1"/>
              <a:t>vandermolen</a:t>
            </a:r>
            <a:endParaRPr lang="en-US" dirty="0"/>
          </a:p>
          <a:p>
            <a:pPr marL="0" indent="0">
              <a:spcBef>
                <a:spcPts val="0"/>
              </a:spcBef>
              <a:spcAft>
                <a:spcPts val="1200"/>
              </a:spcAft>
              <a:buNone/>
            </a:pPr>
            <a:r>
              <a:rPr lang="en-US" dirty="0"/>
              <a:t>pi-</a:t>
            </a:r>
            <a:r>
              <a:rPr lang="en-US" dirty="0" err="1"/>
              <a:t>vanexter</a:t>
            </a:r>
            <a:endParaRPr lang="en-US" dirty="0"/>
          </a:p>
          <a:p>
            <a:pPr marL="0" indent="0">
              <a:spcBef>
                <a:spcPts val="0"/>
              </a:spcBef>
              <a:spcAft>
                <a:spcPts val="1200"/>
              </a:spcAft>
              <a:buNone/>
            </a:pPr>
            <a:r>
              <a:rPr lang="en-US" dirty="0"/>
              <a:t>pi-</a:t>
            </a:r>
            <a:r>
              <a:rPr lang="en-US" dirty="0" err="1"/>
              <a:t>vanhecke</a:t>
            </a:r>
            <a:endParaRPr lang="en-US" dirty="0"/>
          </a:p>
          <a:p>
            <a:pPr marL="0" indent="0">
              <a:spcBef>
                <a:spcPts val="0"/>
              </a:spcBef>
              <a:spcAft>
                <a:spcPts val="1200"/>
              </a:spcAft>
              <a:buNone/>
            </a:pPr>
            <a:r>
              <a:rPr lang="en-US" dirty="0"/>
              <a:t>pi-</a:t>
            </a:r>
            <a:r>
              <a:rPr lang="en-US" dirty="0" err="1"/>
              <a:t>vannoort</a:t>
            </a:r>
            <a:endParaRPr lang="en-US" dirty="0"/>
          </a:p>
          <a:p>
            <a:pPr marL="0" indent="0">
              <a:spcBef>
                <a:spcPts val="0"/>
              </a:spcBef>
              <a:spcAft>
                <a:spcPts val="1200"/>
              </a:spcAft>
              <a:buNone/>
            </a:pPr>
            <a:r>
              <a:rPr lang="en-US" dirty="0"/>
              <a:t>pi-</a:t>
            </a:r>
            <a:r>
              <a:rPr lang="en-US" dirty="0" err="1"/>
              <a:t>vanruitenbeek</a:t>
            </a:r>
            <a:endParaRPr lang="en-US" dirty="0"/>
          </a:p>
          <a:p>
            <a:pPr marL="0" indent="0">
              <a:spcBef>
                <a:spcPts val="0"/>
              </a:spcBef>
              <a:spcAft>
                <a:spcPts val="1200"/>
              </a:spcAft>
              <a:buNone/>
            </a:pPr>
            <a:endParaRPr lang="en-US" dirty="0"/>
          </a:p>
        </p:txBody>
      </p:sp>
      <p:sp>
        <p:nvSpPr>
          <p:cNvPr id="4" name="TextBox 3">
            <a:extLst>
              <a:ext uri="{FF2B5EF4-FFF2-40B4-BE49-F238E27FC236}">
                <a16:creationId xmlns:a16="http://schemas.microsoft.com/office/drawing/2014/main" id="{8F847FBA-5F5C-41E9-A896-4D569DA49F5C}"/>
              </a:ext>
            </a:extLst>
          </p:cNvPr>
          <p:cNvSpPr txBox="1"/>
          <p:nvPr/>
        </p:nvSpPr>
        <p:spPr>
          <a:xfrm>
            <a:off x="3693740" y="1725908"/>
            <a:ext cx="3205112" cy="4678204"/>
          </a:xfrm>
          <a:prstGeom prst="rect">
            <a:avLst/>
          </a:prstGeom>
          <a:noFill/>
        </p:spPr>
        <p:txBody>
          <a:bodyPr wrap="square" rtlCol="0">
            <a:spAutoFit/>
          </a:bodyPr>
          <a:lstStyle/>
          <a:p>
            <a:r>
              <a:rPr lang="en-US" sz="1400" dirty="0"/>
              <a:t>1TCryostat</a:t>
            </a:r>
          </a:p>
          <a:p>
            <a:r>
              <a:rPr lang="en-US" sz="1400" dirty="0"/>
              <a:t>7TCryostat</a:t>
            </a:r>
          </a:p>
          <a:p>
            <a:r>
              <a:rPr lang="en-US" sz="1400" dirty="0"/>
              <a:t>Allard</a:t>
            </a:r>
          </a:p>
          <a:p>
            <a:r>
              <a:rPr lang="en-US" sz="1400" dirty="0"/>
              <a:t>Amin</a:t>
            </a:r>
          </a:p>
          <a:p>
            <a:r>
              <a:rPr lang="en-US" sz="1400" dirty="0"/>
              <a:t>Amrita</a:t>
            </a:r>
          </a:p>
          <a:p>
            <a:r>
              <a:rPr lang="en-US" sz="1400" dirty="0"/>
              <a:t>Annette</a:t>
            </a:r>
          </a:p>
          <a:p>
            <a:r>
              <a:rPr lang="en-US" sz="1400" dirty="0" err="1"/>
              <a:t>Bachelor_Students</a:t>
            </a:r>
            <a:endParaRPr lang="en-US" sz="1400" dirty="0"/>
          </a:p>
          <a:p>
            <a:r>
              <a:rPr lang="en-US" sz="1400" dirty="0"/>
              <a:t>…</a:t>
            </a:r>
          </a:p>
          <a:p>
            <a:r>
              <a:rPr lang="en-US" sz="1400" dirty="0"/>
              <a:t>Jimi</a:t>
            </a:r>
          </a:p>
          <a:p>
            <a:r>
              <a:rPr lang="en-US" sz="1400" dirty="0"/>
              <a:t>Kaveh</a:t>
            </a:r>
          </a:p>
          <a:p>
            <a:r>
              <a:rPr lang="en-US" sz="1400" dirty="0"/>
              <a:t>__Manuals </a:t>
            </a:r>
            <a:r>
              <a:rPr lang="en-US" sz="1400" dirty="0" err="1"/>
              <a:t>Cleanroom__profilometer</a:t>
            </a:r>
            <a:endParaRPr lang="en-US" sz="1400" dirty="0"/>
          </a:p>
          <a:p>
            <a:r>
              <a:rPr lang="en-US" sz="1400" dirty="0"/>
              <a:t>Master Students</a:t>
            </a:r>
          </a:p>
          <a:p>
            <a:r>
              <a:rPr lang="en-US" sz="1400" dirty="0"/>
              <a:t>meetpc86-sem-pc-cleanroom</a:t>
            </a:r>
          </a:p>
          <a:p>
            <a:r>
              <a:rPr lang="en-US" sz="1400" dirty="0"/>
              <a:t>Michel</a:t>
            </a:r>
          </a:p>
          <a:p>
            <a:r>
              <a:rPr lang="en-US" sz="1400" dirty="0" err="1"/>
              <a:t>Michel_DATA</a:t>
            </a:r>
            <a:endParaRPr lang="en-US" sz="1400" dirty="0"/>
          </a:p>
          <a:p>
            <a:r>
              <a:rPr lang="en-US" sz="1400" dirty="0"/>
              <a:t>Nikita</a:t>
            </a:r>
          </a:p>
          <a:p>
            <a:r>
              <a:rPr lang="en-US" sz="1400" dirty="0"/>
              <a:t>PhD Students</a:t>
            </a:r>
          </a:p>
          <a:p>
            <a:r>
              <a:rPr lang="en-US" sz="1400" dirty="0"/>
              <a:t>…</a:t>
            </a:r>
          </a:p>
          <a:p>
            <a:r>
              <a:rPr lang="en-US" sz="1400" dirty="0"/>
              <a:t>Z400_labbook_PRINTME.pdf</a:t>
            </a:r>
          </a:p>
          <a:p>
            <a:r>
              <a:rPr lang="en-US" sz="1400" dirty="0"/>
              <a:t>Z400_Logbook_ReadyToPrint.pdf</a:t>
            </a:r>
          </a:p>
          <a:p>
            <a:endParaRPr lang="en-US" dirty="0"/>
          </a:p>
        </p:txBody>
      </p:sp>
      <p:cxnSp>
        <p:nvCxnSpPr>
          <p:cNvPr id="6" name="Straight Connector 5">
            <a:extLst>
              <a:ext uri="{FF2B5EF4-FFF2-40B4-BE49-F238E27FC236}">
                <a16:creationId xmlns:a16="http://schemas.microsoft.com/office/drawing/2014/main" id="{58DF5DB1-6800-4AC7-804F-C341FD10BFB2}"/>
              </a:ext>
            </a:extLst>
          </p:cNvPr>
          <p:cNvCxnSpPr>
            <a:cxnSpLocks/>
          </p:cNvCxnSpPr>
          <p:nvPr/>
        </p:nvCxnSpPr>
        <p:spPr>
          <a:xfrm flipV="1">
            <a:off x="2217262" y="1806216"/>
            <a:ext cx="1476478" cy="5850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789CE3-088A-48D0-9F91-C9562ED10E60}"/>
              </a:ext>
            </a:extLst>
          </p:cNvPr>
          <p:cNvCxnSpPr>
            <a:cxnSpLocks/>
          </p:cNvCxnSpPr>
          <p:nvPr/>
        </p:nvCxnSpPr>
        <p:spPr>
          <a:xfrm>
            <a:off x="2217263" y="2391266"/>
            <a:ext cx="1399494" cy="352956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A813BF1-DF97-4C15-AA62-5DE355A4283F}"/>
              </a:ext>
            </a:extLst>
          </p:cNvPr>
          <p:cNvSpPr txBox="1"/>
          <p:nvPr/>
        </p:nvSpPr>
        <p:spPr>
          <a:xfrm>
            <a:off x="6019015" y="2021934"/>
            <a:ext cx="1725105" cy="369332"/>
          </a:xfrm>
          <a:prstGeom prst="rect">
            <a:avLst/>
          </a:prstGeom>
          <a:noFill/>
        </p:spPr>
        <p:txBody>
          <a:bodyPr wrap="square" rtlCol="0">
            <a:spAutoFit/>
          </a:bodyPr>
          <a:lstStyle/>
          <a:p>
            <a:r>
              <a:rPr lang="en-US" dirty="0"/>
              <a:t>Stefano</a:t>
            </a:r>
          </a:p>
        </p:txBody>
      </p:sp>
      <p:sp>
        <p:nvSpPr>
          <p:cNvPr id="14" name="TextBox 13">
            <a:extLst>
              <a:ext uri="{FF2B5EF4-FFF2-40B4-BE49-F238E27FC236}">
                <a16:creationId xmlns:a16="http://schemas.microsoft.com/office/drawing/2014/main" id="{1C619DBE-2FA1-45AE-863C-9C9B4D9730BE}"/>
              </a:ext>
            </a:extLst>
          </p:cNvPr>
          <p:cNvSpPr txBox="1"/>
          <p:nvPr/>
        </p:nvSpPr>
        <p:spPr>
          <a:xfrm>
            <a:off x="7965649" y="1341092"/>
            <a:ext cx="4025654" cy="4616648"/>
          </a:xfrm>
          <a:prstGeom prst="rect">
            <a:avLst/>
          </a:prstGeom>
          <a:noFill/>
        </p:spPr>
        <p:txBody>
          <a:bodyPr wrap="none" rtlCol="0">
            <a:spAutoFit/>
          </a:bodyPr>
          <a:lstStyle/>
          <a:p>
            <a:r>
              <a:rPr lang="en-US" sz="1400" dirty="0"/>
              <a:t>20120219_Nb25</a:t>
            </a:r>
          </a:p>
          <a:p>
            <a:r>
              <a:rPr lang="en-US" sz="1400" dirty="0"/>
              <a:t>20150413_testNb</a:t>
            </a:r>
          </a:p>
          <a:p>
            <a:r>
              <a:rPr lang="en-US" sz="1400" dirty="0"/>
              <a:t>2015_04_14_16_38_09_RT_NbTest_RT1_0T.txt</a:t>
            </a:r>
          </a:p>
          <a:p>
            <a:r>
              <a:rPr lang="en-US" sz="1400" dirty="0"/>
              <a:t>20150417_testNb</a:t>
            </a:r>
          </a:p>
          <a:p>
            <a:r>
              <a:rPr lang="en-US" sz="1400" dirty="0"/>
              <a:t>20150504DP_N_09</a:t>
            </a:r>
          </a:p>
          <a:p>
            <a:r>
              <a:rPr lang="en-US" sz="1400" dirty="0"/>
              <a:t>20150506_DP_N_09</a:t>
            </a:r>
          </a:p>
          <a:p>
            <a:r>
              <a:rPr lang="en-US" sz="1400" dirty="0"/>
              <a:t>20150508_DP_N_11</a:t>
            </a:r>
          </a:p>
          <a:p>
            <a:r>
              <a:rPr lang="en-US" sz="1400" dirty="0"/>
              <a:t>20150511_DP_N_12</a:t>
            </a:r>
          </a:p>
          <a:p>
            <a:r>
              <a:rPr lang="en-US" sz="1400" dirty="0"/>
              <a:t>20150512_DP_N_12</a:t>
            </a:r>
          </a:p>
          <a:p>
            <a:r>
              <a:rPr lang="en-US" sz="1400" dirty="0"/>
              <a:t>20150518_DP_N_13</a:t>
            </a:r>
          </a:p>
          <a:p>
            <a:r>
              <a:rPr lang="en-US" sz="1400" dirty="0"/>
              <a:t>20150521_DP_N_14</a:t>
            </a:r>
          </a:p>
          <a:p>
            <a:r>
              <a:rPr lang="en-US" sz="1400" dirty="0"/>
              <a:t>20150527_DP_F_01</a:t>
            </a:r>
          </a:p>
          <a:p>
            <a:r>
              <a:rPr lang="en-US" sz="1400" dirty="0"/>
              <a:t>20150602_DP_F_02</a:t>
            </a:r>
          </a:p>
          <a:p>
            <a:r>
              <a:rPr lang="en-US" sz="1400" dirty="0"/>
              <a:t>20150616_DP_N_15</a:t>
            </a:r>
          </a:p>
          <a:p>
            <a:r>
              <a:rPr lang="en-US" sz="1400" dirty="0"/>
              <a:t>20150617_DP_F_04</a:t>
            </a:r>
          </a:p>
          <a:p>
            <a:r>
              <a:rPr lang="en-US" sz="1400" dirty="0"/>
              <a:t>20150727_Sa225PyNb</a:t>
            </a:r>
          </a:p>
          <a:p>
            <a:r>
              <a:rPr lang="en-US" sz="1400" dirty="0"/>
              <a:t>20150729_TSV21</a:t>
            </a:r>
          </a:p>
          <a:p>
            <a:r>
              <a:rPr lang="en-US" sz="1400" dirty="0"/>
              <a:t>20150902_Sa175PyNb</a:t>
            </a:r>
          </a:p>
          <a:p>
            <a:r>
              <a:rPr lang="en-US" sz="1400" dirty="0"/>
              <a:t>20153026_DP_N_03</a:t>
            </a:r>
          </a:p>
          <a:p>
            <a:r>
              <a:rPr lang="en-US" sz="1400" dirty="0"/>
              <a:t>Graphs_DP_N_03</a:t>
            </a:r>
          </a:p>
          <a:p>
            <a:endParaRPr lang="en-US" sz="1400" dirty="0"/>
          </a:p>
        </p:txBody>
      </p:sp>
      <p:cxnSp>
        <p:nvCxnSpPr>
          <p:cNvPr id="16" name="Straight Connector 15">
            <a:extLst>
              <a:ext uri="{FF2B5EF4-FFF2-40B4-BE49-F238E27FC236}">
                <a16:creationId xmlns:a16="http://schemas.microsoft.com/office/drawing/2014/main" id="{DF8167D2-C452-4D04-9A1C-073F9DF43F02}"/>
              </a:ext>
            </a:extLst>
          </p:cNvPr>
          <p:cNvCxnSpPr>
            <a:cxnSpLocks/>
          </p:cNvCxnSpPr>
          <p:nvPr/>
        </p:nvCxnSpPr>
        <p:spPr>
          <a:xfrm flipV="1">
            <a:off x="4683554" y="2021934"/>
            <a:ext cx="1412446" cy="768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CAF9A8-3689-46E6-A994-A13BF08F1D59}"/>
              </a:ext>
            </a:extLst>
          </p:cNvPr>
          <p:cNvCxnSpPr>
            <a:cxnSpLocks/>
          </p:cNvCxnSpPr>
          <p:nvPr/>
        </p:nvCxnSpPr>
        <p:spPr>
          <a:xfrm>
            <a:off x="4683554" y="2098741"/>
            <a:ext cx="1412446" cy="2925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6DBB72-EBBB-475F-AF6A-3992B8440000}"/>
              </a:ext>
            </a:extLst>
          </p:cNvPr>
          <p:cNvCxnSpPr/>
          <p:nvPr/>
        </p:nvCxnSpPr>
        <p:spPr>
          <a:xfrm flipV="1">
            <a:off x="6975835" y="1405832"/>
            <a:ext cx="848412" cy="8007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AAD0E7-9296-47C4-98B8-C9AFD3CBD9E2}"/>
              </a:ext>
            </a:extLst>
          </p:cNvPr>
          <p:cNvCxnSpPr>
            <a:cxnSpLocks/>
          </p:cNvCxnSpPr>
          <p:nvPr/>
        </p:nvCxnSpPr>
        <p:spPr>
          <a:xfrm>
            <a:off x="6975835" y="2206600"/>
            <a:ext cx="989814" cy="3477763"/>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1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Versioning and Authenticity</a:t>
            </a:r>
          </a:p>
        </p:txBody>
      </p:sp>
      <p:sp>
        <p:nvSpPr>
          <p:cNvPr id="3" name="Content Placeholder 2"/>
          <p:cNvSpPr>
            <a:spLocks noGrp="1"/>
          </p:cNvSpPr>
          <p:nvPr>
            <p:ph idx="1"/>
          </p:nvPr>
        </p:nvSpPr>
        <p:spPr/>
        <p:txBody>
          <a:bodyPr>
            <a:normAutofit lnSpcReduction="10000"/>
          </a:bodyPr>
          <a:lstStyle/>
          <a:p>
            <a:pPr marL="0" indent="0">
              <a:spcBef>
                <a:spcPts val="0"/>
              </a:spcBef>
              <a:spcAft>
                <a:spcPts val="600"/>
              </a:spcAft>
              <a:buNone/>
            </a:pPr>
            <a:r>
              <a:rPr lang="en-US" dirty="0"/>
              <a:t>The version of a file can be identified via:</a:t>
            </a:r>
          </a:p>
          <a:p>
            <a:pPr>
              <a:spcBef>
                <a:spcPts val="0"/>
              </a:spcBef>
              <a:spcAft>
                <a:spcPts val="600"/>
              </a:spcAft>
            </a:pPr>
            <a:r>
              <a:rPr lang="en-US" sz="1800" dirty="0"/>
              <a:t>date in file (name)</a:t>
            </a:r>
          </a:p>
          <a:p>
            <a:pPr>
              <a:spcBef>
                <a:spcPts val="0"/>
              </a:spcBef>
              <a:spcAft>
                <a:spcPts val="600"/>
              </a:spcAft>
            </a:pPr>
            <a:r>
              <a:rPr lang="en-US" sz="1800" dirty="0"/>
              <a:t>version numbering in file name (v1, v2, v3 or 00.01, 01.00)</a:t>
            </a:r>
          </a:p>
          <a:p>
            <a:pPr>
              <a:spcBef>
                <a:spcPts val="0"/>
              </a:spcBef>
              <a:spcAft>
                <a:spcPts val="600"/>
              </a:spcAft>
            </a:pPr>
            <a:r>
              <a:rPr lang="en-US" sz="1800" dirty="0"/>
              <a:t>file history / version control table / notes in a file</a:t>
            </a:r>
          </a:p>
          <a:p>
            <a:pPr>
              <a:spcBef>
                <a:spcPts val="0"/>
              </a:spcBef>
              <a:spcAft>
                <a:spcPts val="1800"/>
              </a:spcAft>
            </a:pPr>
            <a:r>
              <a:rPr lang="en-US" sz="1800" dirty="0"/>
              <a:t>recording versions, dates, authors and details of changes to the file</a:t>
            </a:r>
          </a:p>
          <a:p>
            <a:pPr marL="0" indent="0">
              <a:spcBef>
                <a:spcPts val="0"/>
              </a:spcBef>
              <a:spcAft>
                <a:spcPts val="600"/>
              </a:spcAft>
              <a:buNone/>
            </a:pPr>
            <a:r>
              <a:rPr lang="en-US" dirty="0"/>
              <a:t>Version control can also be maintained through:</a:t>
            </a:r>
          </a:p>
          <a:p>
            <a:pPr>
              <a:spcBef>
                <a:spcPts val="0"/>
              </a:spcBef>
              <a:spcAft>
                <a:spcPts val="600"/>
              </a:spcAft>
            </a:pPr>
            <a:r>
              <a:rPr lang="en-US" sz="1800" dirty="0"/>
              <a:t>version control facilities within software (</a:t>
            </a:r>
            <a:r>
              <a:rPr lang="en-US" sz="1800" dirty="0" err="1"/>
              <a:t>Ms</a:t>
            </a:r>
            <a:r>
              <a:rPr lang="en-US" sz="1800" dirty="0"/>
              <a:t> Word)</a:t>
            </a:r>
          </a:p>
          <a:p>
            <a:pPr>
              <a:spcBef>
                <a:spcPts val="0"/>
              </a:spcBef>
              <a:spcAft>
                <a:spcPts val="600"/>
              </a:spcAft>
            </a:pPr>
            <a:r>
              <a:rPr lang="en-US" sz="1800" dirty="0"/>
              <a:t>versioning software, e.g. Subversion (SVN), GIT</a:t>
            </a:r>
          </a:p>
          <a:p>
            <a:pPr>
              <a:spcBef>
                <a:spcPts val="0"/>
              </a:spcBef>
              <a:spcAft>
                <a:spcPts val="600"/>
              </a:spcAft>
            </a:pPr>
            <a:r>
              <a:rPr lang="en-US" sz="1800" dirty="0"/>
              <a:t>controlling rights to file-editing</a:t>
            </a:r>
          </a:p>
          <a:p>
            <a:pPr>
              <a:spcBef>
                <a:spcPts val="0"/>
              </a:spcBef>
              <a:spcAft>
                <a:spcPts val="600"/>
              </a:spcAft>
            </a:pPr>
            <a:r>
              <a:rPr lang="en-US" sz="1800" dirty="0"/>
              <a:t>manual merging of entries or edits by multiple users</a:t>
            </a:r>
          </a:p>
          <a:p>
            <a:pPr>
              <a:spcBef>
                <a:spcPts val="0"/>
              </a:spcBef>
              <a:spcAft>
                <a:spcPts val="600"/>
              </a:spcAft>
            </a:pPr>
            <a:r>
              <a:rPr lang="en-US" sz="1800" dirty="0"/>
              <a:t>file sharing services with integrated version control (</a:t>
            </a:r>
            <a:r>
              <a:rPr lang="en-US" sz="1800" dirty="0" err="1"/>
              <a:t>f.i</a:t>
            </a:r>
            <a:r>
              <a:rPr lang="en-US" sz="1800" dirty="0"/>
              <a:t>. </a:t>
            </a:r>
            <a:r>
              <a:rPr lang="en-US" sz="1800" dirty="0" err="1"/>
              <a:t>Sharepoint</a:t>
            </a:r>
            <a:r>
              <a:rPr lang="en-US" sz="1800" dirty="0"/>
              <a:t>)</a:t>
            </a:r>
          </a:p>
          <a:p>
            <a:endParaRPr lang="en-US" dirty="0"/>
          </a:p>
          <a:p>
            <a:endParaRPr lang="en-US" dirty="0"/>
          </a:p>
        </p:txBody>
      </p:sp>
    </p:spTree>
    <p:extLst>
      <p:ext uri="{BB962C8B-B14F-4D97-AF65-F5344CB8AC3E}">
        <p14:creationId xmlns:p14="http://schemas.microsoft.com/office/powerpoint/2010/main" val="24945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Versioning and Authenticity</a:t>
            </a:r>
          </a:p>
        </p:txBody>
      </p:sp>
      <p:sp>
        <p:nvSpPr>
          <p:cNvPr id="3" name="Content Placeholder 2"/>
          <p:cNvSpPr>
            <a:spLocks noGrp="1"/>
          </p:cNvSpPr>
          <p:nvPr>
            <p:ph idx="1"/>
          </p:nvPr>
        </p:nvSpPr>
        <p:spPr>
          <a:xfrm>
            <a:off x="1295400" y="1981201"/>
            <a:ext cx="9601200" cy="3809999"/>
          </a:xfrm>
        </p:spPr>
        <p:txBody>
          <a:bodyPr>
            <a:normAutofit lnSpcReduction="10000"/>
          </a:bodyPr>
          <a:lstStyle/>
          <a:p>
            <a:pPr marL="0" indent="0">
              <a:lnSpc>
                <a:spcPct val="110000"/>
              </a:lnSpc>
              <a:spcBef>
                <a:spcPts val="0"/>
              </a:spcBef>
              <a:spcAft>
                <a:spcPts val="1200"/>
              </a:spcAft>
              <a:buNone/>
            </a:pPr>
            <a:r>
              <a:rPr lang="en-US" dirty="0"/>
              <a:t>It is important to be able to demonstrate the authenticity of data and to be able to prevent unauthorized access to data that may potentially lead to unauthorized changes.</a:t>
            </a:r>
          </a:p>
          <a:p>
            <a:pPr marL="0" indent="0">
              <a:spcBef>
                <a:spcPts val="0"/>
              </a:spcBef>
              <a:spcAft>
                <a:spcPts val="600"/>
              </a:spcAft>
              <a:buNone/>
            </a:pPr>
            <a:r>
              <a:rPr lang="en-US" dirty="0"/>
              <a:t>Best practice to ensure authenticity is to:</a:t>
            </a:r>
          </a:p>
          <a:p>
            <a:pPr>
              <a:spcBef>
                <a:spcPts val="0"/>
              </a:spcBef>
              <a:spcAft>
                <a:spcPts val="600"/>
              </a:spcAft>
            </a:pPr>
            <a:r>
              <a:rPr lang="en-US" sz="1800" dirty="0"/>
              <a:t>save files with a new version number before editing</a:t>
            </a:r>
          </a:p>
          <a:p>
            <a:pPr>
              <a:spcBef>
                <a:spcPts val="0"/>
              </a:spcBef>
              <a:spcAft>
                <a:spcPts val="600"/>
              </a:spcAft>
            </a:pPr>
            <a:r>
              <a:rPr lang="en-US" sz="1800" dirty="0"/>
              <a:t>keep a single master file of data</a:t>
            </a:r>
          </a:p>
          <a:p>
            <a:pPr lvl="1">
              <a:spcBef>
                <a:spcPts val="0"/>
              </a:spcBef>
              <a:spcAft>
                <a:spcPts val="600"/>
              </a:spcAft>
            </a:pPr>
            <a:r>
              <a:rPr lang="en-US" sz="1600" dirty="0"/>
              <a:t>assign responsibility for master files to a single project team member</a:t>
            </a:r>
          </a:p>
          <a:p>
            <a:pPr lvl="1">
              <a:spcBef>
                <a:spcPts val="0"/>
              </a:spcBef>
              <a:spcAft>
                <a:spcPts val="600"/>
              </a:spcAft>
            </a:pPr>
            <a:r>
              <a:rPr lang="en-US" sz="1600" dirty="0"/>
              <a:t>regulate write access to master versions of data files</a:t>
            </a:r>
          </a:p>
          <a:p>
            <a:pPr lvl="1">
              <a:spcBef>
                <a:spcPts val="0"/>
              </a:spcBef>
              <a:spcAft>
                <a:spcPts val="600"/>
              </a:spcAft>
            </a:pPr>
            <a:r>
              <a:rPr lang="en-US" sz="1600" dirty="0"/>
              <a:t>record all changes to master files</a:t>
            </a:r>
          </a:p>
          <a:p>
            <a:pPr lvl="1">
              <a:spcBef>
                <a:spcPts val="0"/>
              </a:spcBef>
              <a:spcAft>
                <a:spcPts val="600"/>
              </a:spcAft>
            </a:pPr>
            <a:r>
              <a:rPr lang="en-US" sz="1600" dirty="0"/>
              <a:t>maintain old master files in case later ones contain errors</a:t>
            </a:r>
          </a:p>
          <a:p>
            <a:pPr lvl="1">
              <a:spcBef>
                <a:spcPts val="0"/>
              </a:spcBef>
              <a:spcAft>
                <a:spcPts val="600"/>
              </a:spcAft>
            </a:pPr>
            <a:r>
              <a:rPr lang="en-US" sz="1600" dirty="0"/>
              <a:t>archive copies of master files at regular intervals</a:t>
            </a:r>
          </a:p>
          <a:p>
            <a:pPr lvl="1">
              <a:spcBef>
                <a:spcPts val="0"/>
              </a:spcBef>
              <a:spcAft>
                <a:spcPts val="600"/>
              </a:spcAft>
            </a:pPr>
            <a:r>
              <a:rPr lang="en-US" sz="1600" dirty="0"/>
              <a:t>develop a formal procedure for the destruction of master files</a:t>
            </a:r>
          </a:p>
          <a:p>
            <a:endParaRPr lang="en-US" dirty="0"/>
          </a:p>
        </p:txBody>
      </p:sp>
    </p:spTree>
    <p:extLst>
      <p:ext uri="{BB962C8B-B14F-4D97-AF65-F5344CB8AC3E}">
        <p14:creationId xmlns:p14="http://schemas.microsoft.com/office/powerpoint/2010/main" val="203814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C30E-B1AC-4AFE-BB62-D6F6D408A392}"/>
              </a:ext>
            </a:extLst>
          </p:cNvPr>
          <p:cNvSpPr>
            <a:spLocks noGrp="1"/>
          </p:cNvSpPr>
          <p:nvPr>
            <p:ph type="title"/>
          </p:nvPr>
        </p:nvSpPr>
        <p:spPr/>
        <p:txBody>
          <a:bodyPr/>
          <a:lstStyle/>
          <a:p>
            <a:r>
              <a:rPr lang="en-US" dirty="0" err="1"/>
              <a:t>Gouvernance</a:t>
            </a:r>
            <a:endParaRPr lang="en-US" dirty="0"/>
          </a:p>
        </p:txBody>
      </p:sp>
      <p:pic>
        <p:nvPicPr>
          <p:cNvPr id="5" name="Content Placeholder 4">
            <a:extLst>
              <a:ext uri="{FF2B5EF4-FFF2-40B4-BE49-F238E27FC236}">
                <a16:creationId xmlns:a16="http://schemas.microsoft.com/office/drawing/2014/main" id="{73C15E4F-39FC-42E2-9643-C04A71F3EC51}"/>
              </a:ext>
            </a:extLst>
          </p:cNvPr>
          <p:cNvPicPr>
            <a:picLocks noGrp="1" noChangeAspect="1"/>
          </p:cNvPicPr>
          <p:nvPr>
            <p:ph idx="1"/>
          </p:nvPr>
        </p:nvPicPr>
        <p:blipFill>
          <a:blip r:embed="rId2"/>
          <a:stretch>
            <a:fillRect/>
          </a:stretch>
        </p:blipFill>
        <p:spPr>
          <a:xfrm>
            <a:off x="4105927" y="232293"/>
            <a:ext cx="7866114" cy="5810288"/>
          </a:xfrm>
        </p:spPr>
      </p:pic>
    </p:spTree>
    <p:extLst>
      <p:ext uri="{BB962C8B-B14F-4D97-AF65-F5344CB8AC3E}">
        <p14:creationId xmlns:p14="http://schemas.microsoft.com/office/powerpoint/2010/main" val="150690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Metadata (data on the data itself) </a:t>
            </a:r>
          </a:p>
        </p:txBody>
      </p:sp>
      <p:sp>
        <p:nvSpPr>
          <p:cNvPr id="3" name="Content Placeholder 2"/>
          <p:cNvSpPr>
            <a:spLocks noGrp="1"/>
          </p:cNvSpPr>
          <p:nvPr>
            <p:ph idx="1"/>
          </p:nvPr>
        </p:nvSpPr>
        <p:spPr/>
        <p:txBody>
          <a:bodyPr>
            <a:noAutofit/>
          </a:bodyPr>
          <a:lstStyle/>
          <a:p>
            <a:pPr marL="0" indent="0">
              <a:spcBef>
                <a:spcPts val="0"/>
              </a:spcBef>
              <a:buNone/>
            </a:pPr>
            <a:r>
              <a:rPr lang="en-US" sz="1400" b="1" dirty="0">
                <a:solidFill>
                  <a:srgbClr val="C00000"/>
                </a:solidFill>
              </a:rPr>
              <a:t>Dublin Core</a:t>
            </a:r>
          </a:p>
          <a:p>
            <a:pPr marL="0" indent="0">
              <a:spcBef>
                <a:spcPts val="0"/>
              </a:spcBef>
              <a:buNone/>
            </a:pPr>
            <a:r>
              <a:rPr lang="en-US" sz="1400" dirty="0"/>
              <a:t>A well known standard, used by two national data archives (DANS and 4.TU.Datacentrum) is Dublin Core. The Dublin Core Metadata Element Set includes:</a:t>
            </a:r>
          </a:p>
          <a:p>
            <a:pPr marL="0" indent="0">
              <a:spcBef>
                <a:spcPts val="0"/>
              </a:spcBef>
              <a:spcAft>
                <a:spcPts val="300"/>
              </a:spcAft>
              <a:buNone/>
            </a:pPr>
            <a:endParaRPr lang="en-US" sz="1400" dirty="0"/>
          </a:p>
          <a:p>
            <a:pPr>
              <a:spcBef>
                <a:spcPts val="0"/>
              </a:spcBef>
              <a:spcAft>
                <a:spcPts val="300"/>
              </a:spcAft>
            </a:pPr>
            <a:r>
              <a:rPr lang="en-US" sz="1200" b="1" dirty="0"/>
              <a:t>Title</a:t>
            </a:r>
            <a:r>
              <a:rPr lang="en-US" sz="1200" dirty="0"/>
              <a:t> - the title of the data object</a:t>
            </a:r>
          </a:p>
          <a:p>
            <a:pPr>
              <a:spcBef>
                <a:spcPts val="0"/>
              </a:spcBef>
              <a:spcAft>
                <a:spcPts val="300"/>
              </a:spcAft>
            </a:pPr>
            <a:r>
              <a:rPr lang="en-US" sz="1200" b="1" dirty="0"/>
              <a:t>Creator</a:t>
            </a:r>
            <a:r>
              <a:rPr lang="en-US" sz="1200" dirty="0"/>
              <a:t> - the person or entity responsible for creating the data object</a:t>
            </a:r>
          </a:p>
          <a:p>
            <a:pPr>
              <a:spcBef>
                <a:spcPts val="0"/>
              </a:spcBef>
              <a:spcAft>
                <a:spcPts val="300"/>
              </a:spcAft>
            </a:pPr>
            <a:r>
              <a:rPr lang="en-US" sz="1200" b="1" dirty="0"/>
              <a:t>Subject</a:t>
            </a:r>
            <a:r>
              <a:rPr lang="en-US" sz="1200" dirty="0"/>
              <a:t> - subject terms or keywords that describe the data object</a:t>
            </a:r>
          </a:p>
          <a:p>
            <a:pPr>
              <a:spcBef>
                <a:spcPts val="0"/>
              </a:spcBef>
              <a:spcAft>
                <a:spcPts val="300"/>
              </a:spcAft>
            </a:pPr>
            <a:r>
              <a:rPr lang="en-US" sz="1200" b="1" dirty="0"/>
              <a:t>Description</a:t>
            </a:r>
            <a:r>
              <a:rPr lang="en-US" sz="1200" dirty="0"/>
              <a:t> - a brief description, or abstract, of the data object</a:t>
            </a:r>
          </a:p>
          <a:p>
            <a:pPr>
              <a:spcBef>
                <a:spcPts val="0"/>
              </a:spcBef>
              <a:spcAft>
                <a:spcPts val="300"/>
              </a:spcAft>
            </a:pPr>
            <a:r>
              <a:rPr lang="en-US" sz="1200" b="1" dirty="0"/>
              <a:t>Publisher</a:t>
            </a:r>
            <a:r>
              <a:rPr lang="en-US" sz="1200" dirty="0"/>
              <a:t> - the entity responsible for making the data object available</a:t>
            </a:r>
          </a:p>
          <a:p>
            <a:pPr>
              <a:spcBef>
                <a:spcPts val="0"/>
              </a:spcBef>
              <a:spcAft>
                <a:spcPts val="300"/>
              </a:spcAft>
            </a:pPr>
            <a:r>
              <a:rPr lang="en-US" sz="1200" b="1" dirty="0"/>
              <a:t>Contributor</a:t>
            </a:r>
            <a:r>
              <a:rPr lang="en-US" sz="1200" dirty="0"/>
              <a:t> - a person or entity who contributed to the creation of the data object</a:t>
            </a:r>
          </a:p>
          <a:p>
            <a:pPr>
              <a:spcBef>
                <a:spcPts val="0"/>
              </a:spcBef>
              <a:spcAft>
                <a:spcPts val="300"/>
              </a:spcAft>
            </a:pPr>
            <a:r>
              <a:rPr lang="en-US" sz="1200" b="1" dirty="0"/>
              <a:t>Date</a:t>
            </a:r>
            <a:r>
              <a:rPr lang="en-US" sz="1200" dirty="0"/>
              <a:t> - data of creation, publication, or revision of the data object</a:t>
            </a:r>
          </a:p>
          <a:p>
            <a:pPr>
              <a:spcBef>
                <a:spcPts val="0"/>
              </a:spcBef>
              <a:spcAft>
                <a:spcPts val="300"/>
              </a:spcAft>
            </a:pPr>
            <a:r>
              <a:rPr lang="en-US" sz="1200" b="1" dirty="0"/>
              <a:t>Type</a:t>
            </a:r>
            <a:r>
              <a:rPr lang="en-US" sz="1200" dirty="0"/>
              <a:t> - the type of object. For data this would typically be "dataset"</a:t>
            </a:r>
          </a:p>
          <a:p>
            <a:pPr>
              <a:spcBef>
                <a:spcPts val="0"/>
              </a:spcBef>
              <a:spcAft>
                <a:spcPts val="300"/>
              </a:spcAft>
            </a:pPr>
            <a:r>
              <a:rPr lang="en-US" sz="1200" b="1" dirty="0"/>
              <a:t>Format</a:t>
            </a:r>
            <a:r>
              <a:rPr lang="en-US" sz="1200" dirty="0"/>
              <a:t> - a description of the format or file type(s) of the data object</a:t>
            </a:r>
          </a:p>
          <a:p>
            <a:pPr>
              <a:spcBef>
                <a:spcPts val="0"/>
              </a:spcBef>
              <a:spcAft>
                <a:spcPts val="300"/>
              </a:spcAft>
            </a:pPr>
            <a:r>
              <a:rPr lang="en-US" sz="1200" b="1" dirty="0"/>
              <a:t>Identifier</a:t>
            </a:r>
            <a:r>
              <a:rPr lang="en-US" sz="1200" dirty="0"/>
              <a:t> - a permanent identifier used to locate and identify the data object</a:t>
            </a:r>
          </a:p>
          <a:p>
            <a:pPr>
              <a:spcBef>
                <a:spcPts val="0"/>
              </a:spcBef>
              <a:spcAft>
                <a:spcPts val="300"/>
              </a:spcAft>
            </a:pPr>
            <a:r>
              <a:rPr lang="en-US" sz="1200" b="1" dirty="0"/>
              <a:t>Language</a:t>
            </a:r>
            <a:r>
              <a:rPr lang="en-US" sz="1200" dirty="0"/>
              <a:t> - the language(s) used within the data object (if applicable)</a:t>
            </a:r>
          </a:p>
          <a:p>
            <a:pPr>
              <a:spcBef>
                <a:spcPts val="0"/>
              </a:spcBef>
              <a:spcAft>
                <a:spcPts val="300"/>
              </a:spcAft>
            </a:pPr>
            <a:r>
              <a:rPr lang="en-US" sz="1200" b="1" dirty="0"/>
              <a:t>Source</a:t>
            </a:r>
            <a:r>
              <a:rPr lang="en-US" sz="1200" dirty="0"/>
              <a:t> - a relational element describing the lineage of the data object</a:t>
            </a:r>
          </a:p>
          <a:p>
            <a:pPr>
              <a:spcBef>
                <a:spcPts val="0"/>
              </a:spcBef>
              <a:spcAft>
                <a:spcPts val="300"/>
              </a:spcAft>
            </a:pPr>
            <a:r>
              <a:rPr lang="en-US" sz="1200" b="1" dirty="0"/>
              <a:t>Relation</a:t>
            </a:r>
            <a:r>
              <a:rPr lang="en-US" sz="1200" dirty="0"/>
              <a:t> - a relational element describing the relationship of this data object to other objects, collections, or entities</a:t>
            </a:r>
          </a:p>
          <a:p>
            <a:pPr>
              <a:spcBef>
                <a:spcPts val="0"/>
              </a:spcBef>
              <a:spcAft>
                <a:spcPts val="300"/>
              </a:spcAft>
            </a:pPr>
            <a:r>
              <a:rPr lang="en-US" sz="1200" b="1" dirty="0"/>
              <a:t>Coverage</a:t>
            </a:r>
            <a:r>
              <a:rPr lang="en-US" sz="1200" dirty="0"/>
              <a:t> - describes the spatial and temporal context of the data object</a:t>
            </a:r>
          </a:p>
          <a:p>
            <a:pPr>
              <a:spcBef>
                <a:spcPts val="0"/>
              </a:spcBef>
              <a:spcAft>
                <a:spcPts val="300"/>
              </a:spcAft>
            </a:pPr>
            <a:r>
              <a:rPr lang="en-US" sz="1200" b="1" dirty="0"/>
              <a:t>Rights</a:t>
            </a:r>
            <a:r>
              <a:rPr lang="en-US" sz="1200" dirty="0"/>
              <a:t> - describes any rights, restrictions, or terms of use</a:t>
            </a:r>
          </a:p>
          <a:p>
            <a:pPr marL="0" indent="0">
              <a:spcBef>
                <a:spcPts val="0"/>
              </a:spcBef>
              <a:buNone/>
            </a:pPr>
            <a:endParaRPr lang="en-US" sz="1400" dirty="0"/>
          </a:p>
          <a:p>
            <a:pPr>
              <a:spcBef>
                <a:spcPts val="0"/>
              </a:spcBef>
            </a:pPr>
            <a:endParaRPr lang="en-US" sz="1400" dirty="0"/>
          </a:p>
        </p:txBody>
      </p:sp>
      <p:pic>
        <p:nvPicPr>
          <p:cNvPr id="5" name="Picture 4">
            <a:extLst>
              <a:ext uri="{FF2B5EF4-FFF2-40B4-BE49-F238E27FC236}">
                <a16:creationId xmlns:a16="http://schemas.microsoft.com/office/drawing/2014/main" id="{AAC884B1-FF27-4168-ADBC-75EC9968F13E}"/>
              </a:ext>
            </a:extLst>
          </p:cNvPr>
          <p:cNvPicPr>
            <a:picLocks noChangeAspect="1"/>
          </p:cNvPicPr>
          <p:nvPr/>
        </p:nvPicPr>
        <p:blipFill>
          <a:blip r:embed="rId3"/>
          <a:stretch>
            <a:fillRect/>
          </a:stretch>
        </p:blipFill>
        <p:spPr>
          <a:xfrm>
            <a:off x="641850" y="0"/>
            <a:ext cx="10908299" cy="6858000"/>
          </a:xfrm>
          <a:prstGeom prst="rect">
            <a:avLst/>
          </a:prstGeom>
        </p:spPr>
      </p:pic>
    </p:spTree>
    <p:extLst>
      <p:ext uri="{BB962C8B-B14F-4D97-AF65-F5344CB8AC3E}">
        <p14:creationId xmlns:p14="http://schemas.microsoft.com/office/powerpoint/2010/main" val="76273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Selection of data</a:t>
            </a:r>
          </a:p>
        </p:txBody>
      </p:sp>
      <p:sp>
        <p:nvSpPr>
          <p:cNvPr id="3" name="Content Placeholder 2"/>
          <p:cNvSpPr>
            <a:spLocks noGrp="1"/>
          </p:cNvSpPr>
          <p:nvPr>
            <p:ph idx="1"/>
          </p:nvPr>
        </p:nvSpPr>
        <p:spPr/>
        <p:txBody>
          <a:bodyPr>
            <a:normAutofit/>
          </a:bodyPr>
          <a:lstStyle/>
          <a:p>
            <a:pPr marL="0" indent="0">
              <a:buNone/>
            </a:pPr>
            <a:r>
              <a:rPr lang="en-US" dirty="0"/>
              <a:t>There can be different reasons for preserving research data:</a:t>
            </a:r>
          </a:p>
          <a:p>
            <a:pPr>
              <a:buFont typeface="Arial" panose="020B0604020202020204" pitchFamily="34" charset="0"/>
              <a:buChar char="•"/>
            </a:pPr>
            <a:r>
              <a:rPr lang="en-US" dirty="0"/>
              <a:t>They are valuable: potential value in terms of re-use, national/international standing and quality, originality, size, scale, costs of data production or innovative nature of the research</a:t>
            </a:r>
          </a:p>
          <a:p>
            <a:pPr>
              <a:buFont typeface="Arial" panose="020B0604020202020204" pitchFamily="34" charset="0"/>
              <a:buChar char="•"/>
            </a:pPr>
            <a:r>
              <a:rPr lang="en-US" dirty="0"/>
              <a:t>They are unique: the data contain non-repeatable observations</a:t>
            </a:r>
          </a:p>
          <a:p>
            <a:pPr>
              <a:buFont typeface="Arial" panose="020B0604020202020204" pitchFamily="34" charset="0"/>
              <a:buChar char="•"/>
            </a:pPr>
            <a:r>
              <a:rPr lang="en-US" dirty="0"/>
              <a:t>They are important for history, in particular the history of science </a:t>
            </a:r>
          </a:p>
          <a:p>
            <a:pPr>
              <a:buFont typeface="Arial" panose="020B0604020202020204" pitchFamily="34" charset="0"/>
              <a:buChar char="•"/>
            </a:pPr>
            <a:r>
              <a:rPr lang="en-US" dirty="0"/>
              <a:t>They are important for non-academic purposes, such as for cultural heritage, museums or other presentations </a:t>
            </a:r>
          </a:p>
          <a:p>
            <a:endParaRPr lang="en-US" dirty="0"/>
          </a:p>
          <a:p>
            <a:endParaRPr lang="en-US" dirty="0"/>
          </a:p>
        </p:txBody>
      </p:sp>
      <p:pic>
        <p:nvPicPr>
          <p:cNvPr id="5" name="Picture 4">
            <a:extLst>
              <a:ext uri="{FF2B5EF4-FFF2-40B4-BE49-F238E27FC236}">
                <a16:creationId xmlns:a16="http://schemas.microsoft.com/office/drawing/2014/main" id="{1C65DC8E-0292-4E08-92F9-D1B3C224CAF0}"/>
              </a:ext>
            </a:extLst>
          </p:cNvPr>
          <p:cNvPicPr>
            <a:picLocks noChangeAspect="1"/>
          </p:cNvPicPr>
          <p:nvPr/>
        </p:nvPicPr>
        <p:blipFill>
          <a:blip r:embed="rId3"/>
          <a:stretch>
            <a:fillRect/>
          </a:stretch>
        </p:blipFill>
        <p:spPr>
          <a:xfrm>
            <a:off x="1427378" y="134921"/>
            <a:ext cx="9248775" cy="6286500"/>
          </a:xfrm>
          <a:prstGeom prst="rect">
            <a:avLst/>
          </a:prstGeom>
        </p:spPr>
      </p:pic>
    </p:spTree>
    <p:extLst>
      <p:ext uri="{BB962C8B-B14F-4D97-AF65-F5344CB8AC3E}">
        <p14:creationId xmlns:p14="http://schemas.microsoft.com/office/powerpoint/2010/main" val="7323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656B-D154-4C75-A72B-48B6FBB42E5F}"/>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CA537AEC-6F88-4C8C-B790-874412AFF0E5}"/>
              </a:ext>
            </a:extLst>
          </p:cNvPr>
          <p:cNvPicPr>
            <a:picLocks noGrp="1" noChangeAspect="1"/>
          </p:cNvPicPr>
          <p:nvPr>
            <p:ph idx="1"/>
          </p:nvPr>
        </p:nvPicPr>
        <p:blipFill>
          <a:blip r:embed="rId2"/>
          <a:stretch>
            <a:fillRect/>
          </a:stretch>
        </p:blipFill>
        <p:spPr>
          <a:xfrm>
            <a:off x="831129" y="0"/>
            <a:ext cx="10529741" cy="6818325"/>
          </a:xfrm>
        </p:spPr>
      </p:pic>
    </p:spTree>
    <p:extLst>
      <p:ext uri="{BB962C8B-B14F-4D97-AF65-F5344CB8AC3E}">
        <p14:creationId xmlns:p14="http://schemas.microsoft.com/office/powerpoint/2010/main" val="240057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F1946FD-434D-4F68-88EF-505869030688}"/>
              </a:ext>
            </a:extLst>
          </p:cNvPr>
          <p:cNvSpPr/>
          <p:nvPr/>
        </p:nvSpPr>
        <p:spPr>
          <a:xfrm>
            <a:off x="5132525" y="120750"/>
            <a:ext cx="1499616" cy="1499616"/>
          </a:xfrm>
          <a:prstGeom prst="ellipse">
            <a:avLst/>
          </a:prstGeom>
          <a:solidFill>
            <a:srgbClr val="C00000"/>
          </a:solidFill>
          <a:effectLst>
            <a:glow>
              <a:schemeClr val="accent1">
                <a:alpha val="40000"/>
              </a:schemeClr>
            </a:glow>
            <a:outerShdw blurRad="50800" dist="50800" dir="2400000" algn="ctr" rotWithShape="0">
              <a:schemeClr val="tx1">
                <a:alpha val="29000"/>
              </a:schemeClr>
            </a:outerShdw>
          </a:effectLst>
          <a:scene3d>
            <a:camera prst="orthographicFront"/>
            <a:lightRig rig="twoPt" dir="t">
              <a:rot lat="0" lon="0" rev="6000000"/>
            </a:lightRig>
          </a:scene3d>
          <a:sp3d extrusionH="311150" prstMaterial="dkEdge">
            <a:bevelT w="146050" h="63500"/>
            <a:bevelB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t>Ask a </a:t>
            </a:r>
            <a:r>
              <a:rPr lang="en-US" sz="1300" b="1" dirty="0"/>
              <a:t>Question</a:t>
            </a:r>
          </a:p>
        </p:txBody>
      </p:sp>
      <p:sp>
        <p:nvSpPr>
          <p:cNvPr id="7" name="Oval 6">
            <a:extLst>
              <a:ext uri="{FF2B5EF4-FFF2-40B4-BE49-F238E27FC236}">
                <a16:creationId xmlns:a16="http://schemas.microsoft.com/office/drawing/2014/main" id="{BA403A5E-DF48-44AC-8C7F-7C2731CD178F}"/>
              </a:ext>
            </a:extLst>
          </p:cNvPr>
          <p:cNvSpPr/>
          <p:nvPr/>
        </p:nvSpPr>
        <p:spPr>
          <a:xfrm>
            <a:off x="7008016" y="870558"/>
            <a:ext cx="1499616" cy="1499616"/>
          </a:xfrm>
          <a:prstGeom prst="ellipse">
            <a:avLst/>
          </a:prstGeom>
          <a:solidFill>
            <a:srgbClr val="92D050"/>
          </a:solidFill>
          <a:ln>
            <a:solidFill>
              <a:srgbClr val="92D050"/>
            </a:solidFill>
          </a:ln>
          <a:effectLst>
            <a:glow>
              <a:schemeClr val="accent1">
                <a:alpha val="40000"/>
              </a:schemeClr>
            </a:glow>
            <a:outerShdw blurRad="50800" dist="50800" dir="2400000" algn="ctr" rotWithShape="0">
              <a:schemeClr val="tx1">
                <a:alpha val="29000"/>
              </a:schemeClr>
            </a:outerShdw>
          </a:effectLst>
          <a:scene3d>
            <a:camera prst="orthographicFront"/>
            <a:lightRig rig="twoPt" dir="t">
              <a:rot lat="0" lon="0" rev="6000000"/>
            </a:lightRig>
          </a:scene3d>
          <a:sp3d extrusionH="311150" prstMaterial="dkEdge">
            <a:bevelT w="146050" h="63500"/>
            <a:bevelB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t>Set a </a:t>
            </a:r>
            <a:r>
              <a:rPr lang="en-US" sz="1300" b="1" dirty="0"/>
              <a:t>Purpose</a:t>
            </a:r>
          </a:p>
        </p:txBody>
      </p:sp>
      <p:sp>
        <p:nvSpPr>
          <p:cNvPr id="8" name="Oval 7">
            <a:extLst>
              <a:ext uri="{FF2B5EF4-FFF2-40B4-BE49-F238E27FC236}">
                <a16:creationId xmlns:a16="http://schemas.microsoft.com/office/drawing/2014/main" id="{88CE9E44-D903-4770-8319-595D38AC88AC}"/>
              </a:ext>
            </a:extLst>
          </p:cNvPr>
          <p:cNvSpPr/>
          <p:nvPr/>
        </p:nvSpPr>
        <p:spPr>
          <a:xfrm>
            <a:off x="8059483" y="2474793"/>
            <a:ext cx="1499616" cy="1499616"/>
          </a:xfrm>
          <a:prstGeom prst="ellipse">
            <a:avLst/>
          </a:prstGeom>
          <a:solidFill>
            <a:srgbClr val="7030A0"/>
          </a:solidFill>
          <a:ln>
            <a:solidFill>
              <a:srgbClr val="7030A0"/>
            </a:solidFill>
          </a:ln>
          <a:effectLst>
            <a:glow>
              <a:schemeClr val="accent1">
                <a:alpha val="40000"/>
              </a:schemeClr>
            </a:glow>
            <a:outerShdw blurRad="50800" dist="50800" dir="2400000" algn="ctr" rotWithShape="0">
              <a:schemeClr val="tx1">
                <a:alpha val="29000"/>
              </a:schemeClr>
            </a:outerShdw>
          </a:effectLst>
          <a:scene3d>
            <a:camera prst="orthographicFront"/>
            <a:lightRig rig="twoPt" dir="t">
              <a:rot lat="0" lon="0" rev="6000000"/>
            </a:lightRig>
          </a:scene3d>
          <a:sp3d extrusionH="311150" prstMaterial="dkEdge">
            <a:bevelT w="146050" h="63500"/>
            <a:bevelB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t>Plan &amp; </a:t>
            </a:r>
            <a:r>
              <a:rPr lang="en-US" sz="1300" b="1" dirty="0"/>
              <a:t>Research</a:t>
            </a:r>
          </a:p>
        </p:txBody>
      </p:sp>
      <p:sp>
        <p:nvSpPr>
          <p:cNvPr id="9" name="Oval 8">
            <a:extLst>
              <a:ext uri="{FF2B5EF4-FFF2-40B4-BE49-F238E27FC236}">
                <a16:creationId xmlns:a16="http://schemas.microsoft.com/office/drawing/2014/main" id="{A4BA2936-FAF7-4534-8BC1-D9D0E14DBDEE}"/>
              </a:ext>
            </a:extLst>
          </p:cNvPr>
          <p:cNvSpPr/>
          <p:nvPr/>
        </p:nvSpPr>
        <p:spPr>
          <a:xfrm>
            <a:off x="7008016" y="4079029"/>
            <a:ext cx="1499616" cy="1499616"/>
          </a:xfrm>
          <a:prstGeom prst="ellipse">
            <a:avLst/>
          </a:prstGeom>
          <a:solidFill>
            <a:srgbClr val="00B0F0"/>
          </a:solidFill>
          <a:ln>
            <a:solidFill>
              <a:srgbClr val="00B0F0"/>
            </a:solidFill>
          </a:ln>
          <a:effectLst>
            <a:glow>
              <a:schemeClr val="accent1">
                <a:alpha val="40000"/>
              </a:schemeClr>
            </a:glow>
            <a:outerShdw blurRad="50800" dist="50800" dir="2400000" algn="ctr" rotWithShape="0">
              <a:schemeClr val="tx1">
                <a:alpha val="29000"/>
              </a:schemeClr>
            </a:outerShdw>
          </a:effectLst>
          <a:scene3d>
            <a:camera prst="orthographicFront"/>
            <a:lightRig rig="twoPt" dir="t">
              <a:rot lat="0" lon="0" rev="6000000"/>
            </a:lightRig>
          </a:scene3d>
          <a:sp3d extrusionH="311150" prstMaterial="dkEdge">
            <a:bevelT w="146050" h="63500"/>
            <a:bevelB w="50800"/>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300" dirty="0"/>
              <a:t>Make a </a:t>
            </a:r>
          </a:p>
          <a:p>
            <a:pPr algn="ctr"/>
            <a:r>
              <a:rPr lang="en-US" sz="1300" b="1" dirty="0"/>
              <a:t>Hypothesis</a:t>
            </a:r>
          </a:p>
        </p:txBody>
      </p:sp>
      <p:sp>
        <p:nvSpPr>
          <p:cNvPr id="10" name="Oval 9">
            <a:extLst>
              <a:ext uri="{FF2B5EF4-FFF2-40B4-BE49-F238E27FC236}">
                <a16:creationId xmlns:a16="http://schemas.microsoft.com/office/drawing/2014/main" id="{621A5FD0-FD5E-4E0D-AC65-34C4D601C5D7}"/>
              </a:ext>
            </a:extLst>
          </p:cNvPr>
          <p:cNvSpPr/>
          <p:nvPr/>
        </p:nvSpPr>
        <p:spPr>
          <a:xfrm>
            <a:off x="5133897" y="4646943"/>
            <a:ext cx="1498244" cy="1499616"/>
          </a:xfrm>
          <a:prstGeom prst="ellipse">
            <a:avLst/>
          </a:prstGeom>
          <a:solidFill>
            <a:schemeClr val="accent4"/>
          </a:solidFill>
          <a:ln>
            <a:solidFill>
              <a:srgbClr val="FFC000"/>
            </a:solidFill>
          </a:ln>
          <a:effectLst>
            <a:glow>
              <a:schemeClr val="accent1">
                <a:alpha val="40000"/>
              </a:schemeClr>
            </a:glow>
            <a:outerShdw blurRad="50800" dist="50800" dir="2400000" algn="ctr" rotWithShape="0">
              <a:schemeClr val="tx1">
                <a:alpha val="29000"/>
              </a:schemeClr>
            </a:outerShdw>
          </a:effectLst>
          <a:scene3d>
            <a:camera prst="orthographicFront"/>
            <a:lightRig rig="twoPt" dir="t">
              <a:rot lat="0" lon="0" rev="6000000"/>
            </a:lightRig>
          </a:scene3d>
          <a:sp3d extrusionH="311150" prstMaterial="dkEdge">
            <a:bevelT w="146050" h="63500"/>
            <a:bevelB w="50800"/>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300" b="1" dirty="0"/>
              <a:t>Experiment</a:t>
            </a:r>
            <a:r>
              <a:rPr lang="en-US" sz="1300" dirty="0"/>
              <a:t> &amp; Gather Data</a:t>
            </a:r>
          </a:p>
        </p:txBody>
      </p:sp>
      <p:sp>
        <p:nvSpPr>
          <p:cNvPr id="11" name="Oval 10">
            <a:extLst>
              <a:ext uri="{FF2B5EF4-FFF2-40B4-BE49-F238E27FC236}">
                <a16:creationId xmlns:a16="http://schemas.microsoft.com/office/drawing/2014/main" id="{ECE61C3A-FE25-4FB9-8748-BE8E5E52A415}"/>
              </a:ext>
            </a:extLst>
          </p:cNvPr>
          <p:cNvSpPr/>
          <p:nvPr/>
        </p:nvSpPr>
        <p:spPr>
          <a:xfrm>
            <a:off x="3258406" y="4079029"/>
            <a:ext cx="1498244" cy="1499616"/>
          </a:xfrm>
          <a:prstGeom prst="ellipse">
            <a:avLst/>
          </a:prstGeom>
          <a:solidFill>
            <a:srgbClr val="C00000"/>
          </a:solidFill>
          <a:ln>
            <a:solidFill>
              <a:srgbClr val="C00000"/>
            </a:solidFill>
          </a:ln>
          <a:effectLst>
            <a:glow>
              <a:schemeClr val="accent1">
                <a:alpha val="40000"/>
              </a:schemeClr>
            </a:glow>
            <a:outerShdw blurRad="50800" dist="50800" dir="2400000" algn="ctr" rotWithShape="0">
              <a:schemeClr val="tx1">
                <a:alpha val="29000"/>
              </a:schemeClr>
            </a:outerShdw>
          </a:effectLst>
          <a:scene3d>
            <a:camera prst="orthographicFront"/>
            <a:lightRig rig="twoPt" dir="t">
              <a:rot lat="0" lon="0" rev="6000000"/>
            </a:lightRig>
          </a:scene3d>
          <a:sp3d extrusionH="311150" prstMaterial="dkEdge">
            <a:bevelT w="146050" h="63500"/>
            <a:bevelB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Analyze</a:t>
            </a:r>
            <a:r>
              <a:rPr lang="en-US" sz="1300" dirty="0"/>
              <a:t> </a:t>
            </a:r>
          </a:p>
          <a:p>
            <a:pPr algn="ctr"/>
            <a:r>
              <a:rPr lang="en-US" sz="1300" dirty="0"/>
              <a:t>the Data</a:t>
            </a:r>
          </a:p>
        </p:txBody>
      </p:sp>
      <p:sp>
        <p:nvSpPr>
          <p:cNvPr id="12" name="Oval 11">
            <a:extLst>
              <a:ext uri="{FF2B5EF4-FFF2-40B4-BE49-F238E27FC236}">
                <a16:creationId xmlns:a16="http://schemas.microsoft.com/office/drawing/2014/main" id="{25DF131B-9E91-439B-9924-021E677E97BB}"/>
              </a:ext>
            </a:extLst>
          </p:cNvPr>
          <p:cNvSpPr/>
          <p:nvPr/>
        </p:nvSpPr>
        <p:spPr>
          <a:xfrm>
            <a:off x="2162897" y="2474793"/>
            <a:ext cx="1498244" cy="1499616"/>
          </a:xfrm>
          <a:prstGeom prst="ellipse">
            <a:avLst/>
          </a:prstGeom>
          <a:solidFill>
            <a:srgbClr val="92D050"/>
          </a:solidFill>
          <a:ln>
            <a:solidFill>
              <a:srgbClr val="92D050"/>
            </a:solidFill>
          </a:ln>
          <a:effectLst>
            <a:glow>
              <a:schemeClr val="accent1">
                <a:alpha val="40000"/>
              </a:schemeClr>
            </a:glow>
            <a:outerShdw blurRad="50800" dist="50800" dir="2400000" algn="ctr" rotWithShape="0">
              <a:schemeClr val="tx1">
                <a:alpha val="29000"/>
              </a:schemeClr>
            </a:outerShdw>
          </a:effectLst>
          <a:scene3d>
            <a:camera prst="orthographicFront"/>
            <a:lightRig rig="twoPt" dir="t">
              <a:rot lat="0" lon="0" rev="6000000"/>
            </a:lightRig>
          </a:scene3d>
          <a:sp3d extrusionH="311150" prstMaterial="dkEdge">
            <a:bevelT w="146050" h="63500"/>
            <a:bevelB w="50800"/>
          </a:sp3d>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300" dirty="0"/>
              <a:t>Draw a </a:t>
            </a:r>
            <a:r>
              <a:rPr lang="en-US" sz="1300" b="1" dirty="0"/>
              <a:t>Conclusion</a:t>
            </a:r>
          </a:p>
        </p:txBody>
      </p:sp>
      <p:sp>
        <p:nvSpPr>
          <p:cNvPr id="13" name="Oval 12">
            <a:extLst>
              <a:ext uri="{FF2B5EF4-FFF2-40B4-BE49-F238E27FC236}">
                <a16:creationId xmlns:a16="http://schemas.microsoft.com/office/drawing/2014/main" id="{2E963603-852A-4847-886F-44FA4463587B}"/>
              </a:ext>
            </a:extLst>
          </p:cNvPr>
          <p:cNvSpPr/>
          <p:nvPr/>
        </p:nvSpPr>
        <p:spPr>
          <a:xfrm>
            <a:off x="3258406" y="870558"/>
            <a:ext cx="1498244" cy="1499616"/>
          </a:xfrm>
          <a:prstGeom prst="ellipse">
            <a:avLst/>
          </a:prstGeom>
          <a:solidFill>
            <a:srgbClr val="7030A0"/>
          </a:solidFill>
          <a:ln>
            <a:solidFill>
              <a:srgbClr val="7030A0"/>
            </a:solidFill>
          </a:ln>
          <a:effectLst>
            <a:glow>
              <a:schemeClr val="accent1">
                <a:alpha val="40000"/>
              </a:schemeClr>
            </a:glow>
            <a:outerShdw blurRad="50800" dist="50800" dir="2400000" algn="ctr" rotWithShape="0">
              <a:schemeClr val="tx1">
                <a:alpha val="29000"/>
              </a:schemeClr>
            </a:outerShdw>
          </a:effectLst>
          <a:scene3d>
            <a:camera prst="orthographicFront"/>
            <a:lightRig rig="twoPt" dir="t">
              <a:rot lat="0" lon="0" rev="6000000"/>
            </a:lightRig>
          </a:scene3d>
          <a:sp3d extrusionH="311150" prstMaterial="dkEdge">
            <a:bevelT w="146050" h="63500"/>
            <a:bevelB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t>Reflect</a:t>
            </a:r>
          </a:p>
          <a:p>
            <a:pPr algn="ctr"/>
            <a:r>
              <a:rPr lang="en-US" sz="1300" dirty="0"/>
              <a:t>on the process &amp; results</a:t>
            </a:r>
          </a:p>
        </p:txBody>
      </p:sp>
      <p:sp>
        <p:nvSpPr>
          <p:cNvPr id="14" name="Arrow: Right 13">
            <a:extLst>
              <a:ext uri="{FF2B5EF4-FFF2-40B4-BE49-F238E27FC236}">
                <a16:creationId xmlns:a16="http://schemas.microsoft.com/office/drawing/2014/main" id="{1618959E-10FB-431E-9456-D6D0D06EC38A}"/>
              </a:ext>
            </a:extLst>
          </p:cNvPr>
          <p:cNvSpPr/>
          <p:nvPr/>
        </p:nvSpPr>
        <p:spPr>
          <a:xfrm rot="1802900">
            <a:off x="6724031" y="1002700"/>
            <a:ext cx="235670" cy="404714"/>
          </a:xfrm>
          <a:prstGeom prst="rightArrow">
            <a:avLst/>
          </a:prstGeom>
          <a:solidFill>
            <a:srgbClr val="FF0000"/>
          </a:solidFill>
          <a:effectLst>
            <a:outerShdw blurRad="50800" dist="50800" dir="5400000" sx="26000" sy="26000" algn="ctr" rotWithShape="0">
              <a:schemeClr val="tx1">
                <a:alpha val="67000"/>
              </a:schemeClr>
            </a:outerShdw>
          </a:effectLst>
          <a:scene3d>
            <a:camera prst="orthographicFront"/>
            <a:lightRig rig="harsh" dir="t"/>
          </a:scene3d>
          <a:sp3d prstMaterial="metal">
            <a:bevelT w="38100" h="114300"/>
            <a:bevelB w="381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9C7E6693-C3AB-4B0B-9267-D73E2B97B112}"/>
              </a:ext>
            </a:extLst>
          </p:cNvPr>
          <p:cNvSpPr/>
          <p:nvPr/>
        </p:nvSpPr>
        <p:spPr>
          <a:xfrm rot="13743803">
            <a:off x="3140571" y="3993658"/>
            <a:ext cx="235670" cy="404714"/>
          </a:xfrm>
          <a:prstGeom prst="rightArrow">
            <a:avLst/>
          </a:prstGeom>
          <a:solidFill>
            <a:srgbClr val="FF0000"/>
          </a:solidFill>
          <a:effectLst>
            <a:outerShdw blurRad="50800" dist="50800" dir="5400000" sx="26000" sy="26000" algn="ctr" rotWithShape="0">
              <a:schemeClr val="tx1">
                <a:alpha val="67000"/>
              </a:schemeClr>
            </a:outerShdw>
          </a:effectLst>
          <a:scene3d>
            <a:camera prst="orthographicFront"/>
            <a:lightRig rig="harsh" dir="t"/>
          </a:scene3d>
          <a:sp3d prstMaterial="metal">
            <a:bevelT w="38100" h="114300"/>
            <a:bevelB w="381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965C712-026D-47DB-B4BC-5B5172F6545E}"/>
              </a:ext>
            </a:extLst>
          </p:cNvPr>
          <p:cNvSpPr/>
          <p:nvPr/>
        </p:nvSpPr>
        <p:spPr>
          <a:xfrm rot="2994956">
            <a:off x="8389797" y="2051981"/>
            <a:ext cx="235670" cy="404714"/>
          </a:xfrm>
          <a:prstGeom prst="rightArrow">
            <a:avLst/>
          </a:prstGeom>
          <a:solidFill>
            <a:srgbClr val="92D050"/>
          </a:solidFill>
          <a:ln>
            <a:solidFill>
              <a:srgbClr val="92D050"/>
            </a:solidFill>
          </a:ln>
          <a:effectLst>
            <a:outerShdw blurRad="50800" dist="50800" dir="5400000" sx="26000" sy="26000" algn="ctr" rotWithShape="0">
              <a:schemeClr val="tx1">
                <a:alpha val="67000"/>
              </a:schemeClr>
            </a:outerShdw>
          </a:effectLst>
          <a:scene3d>
            <a:camera prst="orthographicFront"/>
            <a:lightRig rig="harsh" dir="t"/>
          </a:scene3d>
          <a:sp3d prstMaterial="metal">
            <a:bevelT w="38100" h="114300"/>
            <a:bevelB w="381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6A54B80E-D365-4304-B00A-AA1888F89A69}"/>
              </a:ext>
            </a:extLst>
          </p:cNvPr>
          <p:cNvSpPr/>
          <p:nvPr/>
        </p:nvSpPr>
        <p:spPr>
          <a:xfrm rot="7850059">
            <a:off x="8461303" y="3994881"/>
            <a:ext cx="235670" cy="404714"/>
          </a:xfrm>
          <a:prstGeom prst="rightArrow">
            <a:avLst/>
          </a:prstGeom>
          <a:solidFill>
            <a:srgbClr val="7030A0"/>
          </a:solidFill>
          <a:ln>
            <a:solidFill>
              <a:srgbClr val="7030A0"/>
            </a:solidFill>
          </a:ln>
          <a:effectLst>
            <a:outerShdw blurRad="50800" dist="50800" dir="5400000" sx="26000" sy="26000" algn="ctr" rotWithShape="0">
              <a:schemeClr val="tx1">
                <a:alpha val="67000"/>
              </a:schemeClr>
            </a:outerShdw>
          </a:effectLst>
          <a:scene3d>
            <a:camera prst="orthographicFront"/>
            <a:lightRig rig="harsh" dir="t"/>
          </a:scene3d>
          <a:sp3d prstMaterial="metal">
            <a:bevelT w="38100" h="114300"/>
            <a:bevelB w="381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BC471A3-D918-4559-87AF-26F6D8ACA825}"/>
              </a:ext>
            </a:extLst>
          </p:cNvPr>
          <p:cNvSpPr/>
          <p:nvPr/>
        </p:nvSpPr>
        <p:spPr>
          <a:xfrm rot="9529933">
            <a:off x="6751015" y="5049504"/>
            <a:ext cx="235670" cy="404714"/>
          </a:xfrm>
          <a:prstGeom prst="rightArrow">
            <a:avLst/>
          </a:prstGeom>
          <a:solidFill>
            <a:srgbClr val="00B0F0"/>
          </a:solidFill>
          <a:ln>
            <a:solidFill>
              <a:srgbClr val="00B0F0"/>
            </a:solidFill>
          </a:ln>
          <a:effectLst>
            <a:outerShdw blurRad="50800" dist="50800" dir="5400000" sx="26000" sy="26000" algn="ctr" rotWithShape="0">
              <a:schemeClr val="tx1">
                <a:alpha val="67000"/>
              </a:schemeClr>
            </a:outerShdw>
          </a:effectLst>
          <a:scene3d>
            <a:camera prst="orthographicFront"/>
            <a:lightRig rig="harsh" dir="t"/>
          </a:scene3d>
          <a:sp3d prstMaterial="metal">
            <a:bevelT w="38100" h="114300"/>
            <a:bevelB w="381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72EC330-0F41-4FC1-B232-48E199E37856}"/>
              </a:ext>
            </a:extLst>
          </p:cNvPr>
          <p:cNvSpPr/>
          <p:nvPr/>
        </p:nvSpPr>
        <p:spPr>
          <a:xfrm rot="20002907">
            <a:off x="4812271" y="992813"/>
            <a:ext cx="235670" cy="404714"/>
          </a:xfrm>
          <a:prstGeom prst="rightArrow">
            <a:avLst/>
          </a:prstGeom>
          <a:solidFill>
            <a:srgbClr val="7030A0"/>
          </a:solidFill>
          <a:ln>
            <a:solidFill>
              <a:srgbClr val="7030A0"/>
            </a:solidFill>
          </a:ln>
          <a:effectLst>
            <a:outerShdw blurRad="50800" dist="50800" dir="5400000" sx="26000" sy="26000" algn="ctr" rotWithShape="0">
              <a:schemeClr val="tx1">
                <a:alpha val="67000"/>
              </a:schemeClr>
            </a:outerShdw>
          </a:effectLst>
          <a:scene3d>
            <a:camera prst="orthographicFront"/>
            <a:lightRig rig="harsh" dir="t"/>
          </a:scene3d>
          <a:sp3d prstMaterial="metal">
            <a:bevelT w="38100" h="114300"/>
            <a:bevelB w="381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8F4EFF61-E677-42FD-812C-8B99691097EC}"/>
              </a:ext>
            </a:extLst>
          </p:cNvPr>
          <p:cNvSpPr/>
          <p:nvPr/>
        </p:nvSpPr>
        <p:spPr>
          <a:xfrm rot="18086000">
            <a:off x="3190431" y="2114609"/>
            <a:ext cx="235670" cy="404714"/>
          </a:xfrm>
          <a:prstGeom prst="rightArrow">
            <a:avLst/>
          </a:prstGeom>
          <a:solidFill>
            <a:srgbClr val="92D050"/>
          </a:solidFill>
          <a:ln>
            <a:solidFill>
              <a:srgbClr val="92D050"/>
            </a:solidFill>
          </a:ln>
          <a:effectLst>
            <a:outerShdw blurRad="50800" dist="50800" dir="5400000" sx="26000" sy="26000" algn="ctr" rotWithShape="0">
              <a:schemeClr val="tx1">
                <a:alpha val="67000"/>
              </a:schemeClr>
            </a:outerShdw>
          </a:effectLst>
          <a:scene3d>
            <a:camera prst="orthographicFront"/>
            <a:lightRig rig="harsh" dir="t"/>
          </a:scene3d>
          <a:sp3d prstMaterial="metal">
            <a:bevelT w="38100" h="114300"/>
            <a:bevelB w="381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5AC1B4DB-12B1-4E37-A89B-13B31DB3C2CF}"/>
              </a:ext>
            </a:extLst>
          </p:cNvPr>
          <p:cNvSpPr/>
          <p:nvPr/>
        </p:nvSpPr>
        <p:spPr>
          <a:xfrm rot="12268833">
            <a:off x="4714402" y="5194394"/>
            <a:ext cx="235670" cy="404714"/>
          </a:xfrm>
          <a:prstGeom prst="rightArrow">
            <a:avLst/>
          </a:prstGeom>
          <a:solidFill>
            <a:schemeClr val="accent4"/>
          </a:solidFill>
          <a:ln>
            <a:solidFill>
              <a:schemeClr val="accent4"/>
            </a:solidFill>
          </a:ln>
          <a:effectLst>
            <a:outerShdw blurRad="50800" dist="50800" dir="5400000" sx="26000" sy="26000" algn="ctr" rotWithShape="0">
              <a:schemeClr val="tx1">
                <a:alpha val="67000"/>
              </a:schemeClr>
            </a:outerShdw>
          </a:effectLst>
          <a:scene3d>
            <a:camera prst="orthographicFront"/>
            <a:lightRig rig="harsh" dir="t"/>
          </a:scene3d>
          <a:sp3d prstMaterial="metal">
            <a:bevelT w="38100" h="114300"/>
            <a:bevelB w="381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E55451F-807F-443B-8201-A0662002EF53}"/>
              </a:ext>
            </a:extLst>
          </p:cNvPr>
          <p:cNvSpPr txBox="1"/>
          <p:nvPr/>
        </p:nvSpPr>
        <p:spPr>
          <a:xfrm>
            <a:off x="4573894" y="2325682"/>
            <a:ext cx="2654850" cy="1569660"/>
          </a:xfrm>
          <a:prstGeom prst="rect">
            <a:avLst/>
          </a:prstGeom>
          <a:noFill/>
        </p:spPr>
        <p:txBody>
          <a:bodyPr wrap="square" rtlCol="0">
            <a:spAutoFit/>
          </a:bodyPr>
          <a:lstStyle/>
          <a:p>
            <a:pPr algn="ctr"/>
            <a:r>
              <a:rPr lang="en-US" sz="3200" dirty="0">
                <a:latin typeface="Bodoni MT Black" panose="02070A03080606020203" pitchFamily="18" charset="0"/>
              </a:rPr>
              <a:t>The </a:t>
            </a:r>
          </a:p>
          <a:p>
            <a:pPr algn="ctr"/>
            <a:r>
              <a:rPr lang="en-US" sz="3200" dirty="0">
                <a:latin typeface="Bodoni MT Black" panose="02070A03080606020203" pitchFamily="18" charset="0"/>
              </a:rPr>
              <a:t>Scientific Process</a:t>
            </a:r>
          </a:p>
        </p:txBody>
      </p:sp>
    </p:spTree>
    <p:extLst>
      <p:ext uri="{BB962C8B-B14F-4D97-AF65-F5344CB8AC3E}">
        <p14:creationId xmlns:p14="http://schemas.microsoft.com/office/powerpoint/2010/main" val="302954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DEE792-FB44-4AFA-A302-92A9CAA399D3}"/>
              </a:ext>
            </a:extLst>
          </p:cNvPr>
          <p:cNvPicPr>
            <a:picLocks noGrp="1" noChangeAspect="1"/>
          </p:cNvPicPr>
          <p:nvPr>
            <p:ph idx="1"/>
          </p:nvPr>
        </p:nvPicPr>
        <p:blipFill>
          <a:blip r:embed="rId2"/>
          <a:stretch>
            <a:fillRect/>
          </a:stretch>
        </p:blipFill>
        <p:spPr>
          <a:xfrm>
            <a:off x="1725106" y="195947"/>
            <a:ext cx="8493550" cy="5908557"/>
          </a:xfrm>
        </p:spPr>
      </p:pic>
    </p:spTree>
    <p:extLst>
      <p:ext uri="{BB962C8B-B14F-4D97-AF65-F5344CB8AC3E}">
        <p14:creationId xmlns:p14="http://schemas.microsoft.com/office/powerpoint/2010/main" val="342123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CE0359-8649-453C-9B03-5E89F0C78418}"/>
              </a:ext>
            </a:extLst>
          </p:cNvPr>
          <p:cNvPicPr>
            <a:picLocks noGrp="1" noChangeAspect="1"/>
          </p:cNvPicPr>
          <p:nvPr>
            <p:ph idx="1"/>
          </p:nvPr>
        </p:nvPicPr>
        <p:blipFill>
          <a:blip r:embed="rId2"/>
          <a:stretch>
            <a:fillRect/>
          </a:stretch>
        </p:blipFill>
        <p:spPr>
          <a:xfrm>
            <a:off x="1488789" y="1443872"/>
            <a:ext cx="8875058" cy="3810000"/>
          </a:xfrm>
        </p:spPr>
      </p:pic>
    </p:spTree>
    <p:extLst>
      <p:ext uri="{BB962C8B-B14F-4D97-AF65-F5344CB8AC3E}">
        <p14:creationId xmlns:p14="http://schemas.microsoft.com/office/powerpoint/2010/main" val="240402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a:t>
            </a:r>
          </a:p>
        </p:txBody>
      </p:sp>
      <p:sp>
        <p:nvSpPr>
          <p:cNvPr id="3" name="Text Placeholder 2"/>
          <p:cNvSpPr>
            <a:spLocks noGrp="1"/>
          </p:cNvSpPr>
          <p:nvPr>
            <p:ph type="body" idx="1"/>
          </p:nvPr>
        </p:nvSpPr>
        <p:spPr/>
        <p:txBody>
          <a:bodyPr/>
          <a:lstStyle/>
          <a:p>
            <a:r>
              <a:rPr lang="en-US" dirty="0"/>
              <a:t>https://local.strw.leidenuniv.nl/~deul/RDM.pptx</a:t>
            </a:r>
          </a:p>
        </p:txBody>
      </p:sp>
    </p:spTree>
    <p:extLst>
      <p:ext uri="{BB962C8B-B14F-4D97-AF65-F5344CB8AC3E}">
        <p14:creationId xmlns:p14="http://schemas.microsoft.com/office/powerpoint/2010/main" val="26909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Research Data Management</a:t>
            </a:r>
          </a:p>
        </p:txBody>
      </p:sp>
      <p:sp>
        <p:nvSpPr>
          <p:cNvPr id="3" name="Content Placeholder 2"/>
          <p:cNvSpPr>
            <a:spLocks noGrp="1"/>
          </p:cNvSpPr>
          <p:nvPr>
            <p:ph idx="1"/>
          </p:nvPr>
        </p:nvSpPr>
        <p:spPr/>
        <p:txBody>
          <a:bodyPr>
            <a:normAutofit fontScale="77500" lnSpcReduction="20000"/>
          </a:bodyPr>
          <a:lstStyle/>
          <a:p>
            <a:pPr marL="0" indent="0">
              <a:lnSpc>
                <a:spcPct val="120000"/>
              </a:lnSpc>
              <a:buNone/>
            </a:pPr>
            <a:r>
              <a:rPr lang="en-US" dirty="0"/>
              <a:t>Research data management concerns the organization of data, from its entry to the research cycle through to the dissemination and archiving of valuable results. </a:t>
            </a:r>
          </a:p>
          <a:p>
            <a:pPr marL="0" indent="0">
              <a:lnSpc>
                <a:spcPct val="120000"/>
              </a:lnSpc>
              <a:buNone/>
            </a:pPr>
            <a:r>
              <a:rPr lang="en-US" dirty="0"/>
              <a:t>Research Data Management is part of the research process, and aims to make the research process as efficient as possible, and meet expectations and requirements of the university, research funders, and legislation.</a:t>
            </a:r>
          </a:p>
          <a:p>
            <a:pPr marL="0" indent="0">
              <a:lnSpc>
                <a:spcPct val="120000"/>
              </a:lnSpc>
              <a:buNone/>
            </a:pPr>
            <a:r>
              <a:rPr lang="en-US" dirty="0"/>
              <a:t>It concerns how you:</a:t>
            </a:r>
          </a:p>
          <a:p>
            <a:r>
              <a:rPr lang="en-US" dirty="0">
                <a:solidFill>
                  <a:schemeClr val="accent1"/>
                </a:solidFill>
              </a:rPr>
              <a:t>Create</a:t>
            </a:r>
            <a:r>
              <a:rPr lang="en-US" dirty="0"/>
              <a:t> data and plan for its use,</a:t>
            </a:r>
          </a:p>
          <a:p>
            <a:r>
              <a:rPr lang="en-US" dirty="0">
                <a:solidFill>
                  <a:schemeClr val="accent1"/>
                </a:solidFill>
              </a:rPr>
              <a:t>Organize</a:t>
            </a:r>
            <a:r>
              <a:rPr lang="en-US" dirty="0"/>
              <a:t>, structure, and name data,</a:t>
            </a:r>
          </a:p>
          <a:p>
            <a:r>
              <a:rPr lang="en-US" dirty="0">
                <a:solidFill>
                  <a:schemeClr val="accent1"/>
                </a:solidFill>
              </a:rPr>
              <a:t>Keep</a:t>
            </a:r>
            <a:r>
              <a:rPr lang="en-US" dirty="0"/>
              <a:t> it – make it secure, provide access, store and back it up,</a:t>
            </a:r>
          </a:p>
          <a:p>
            <a:r>
              <a:rPr lang="en-US" dirty="0">
                <a:solidFill>
                  <a:schemeClr val="accent1"/>
                </a:solidFill>
              </a:rPr>
              <a:t>Find</a:t>
            </a:r>
            <a:r>
              <a:rPr lang="en-US" dirty="0"/>
              <a:t> information resources, and </a:t>
            </a:r>
            <a:r>
              <a:rPr lang="en-US" dirty="0">
                <a:solidFill>
                  <a:schemeClr val="accent1"/>
                </a:solidFill>
              </a:rPr>
              <a:t>share</a:t>
            </a:r>
            <a:r>
              <a:rPr lang="en-US" dirty="0"/>
              <a:t> with collaborators and more broadly, publish and get cited.</a:t>
            </a:r>
          </a:p>
        </p:txBody>
      </p:sp>
    </p:spTree>
    <p:extLst>
      <p:ext uri="{BB962C8B-B14F-4D97-AF65-F5344CB8AC3E}">
        <p14:creationId xmlns:p14="http://schemas.microsoft.com/office/powerpoint/2010/main" val="426195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diamond grid presentation (widescreen)</Template>
  <TotalTime>3083</TotalTime>
  <Words>5134</Words>
  <Application>Microsoft Office PowerPoint</Application>
  <PresentationFormat>Widescreen</PresentationFormat>
  <Paragraphs>704</Paragraphs>
  <Slides>82</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Bodoni MT Black</vt:lpstr>
      <vt:lpstr>Calibri</vt:lpstr>
      <vt:lpstr>Courier</vt:lpstr>
      <vt:lpstr>Helvetica Neue</vt:lpstr>
      <vt:lpstr>Helvetica Neue Light</vt:lpstr>
      <vt:lpstr>Wingdings</vt:lpstr>
      <vt:lpstr>Diamond Grid 16x9</vt:lpstr>
      <vt:lpstr>Research Data Management</vt:lpstr>
      <vt:lpstr>BSc Research Skills Week</vt:lpstr>
      <vt:lpstr>PowerPoint Presentation</vt:lpstr>
      <vt:lpstr>PowerPoint Presentation</vt:lpstr>
      <vt:lpstr>From Dwingeloo Radio Telescope to LOFAR to …</vt:lpstr>
      <vt:lpstr>What is Data Management</vt:lpstr>
      <vt:lpstr>Research Data Management (RDM)</vt:lpstr>
      <vt:lpstr>PowerPoint Presentation</vt:lpstr>
      <vt:lpstr>What is Research Data Management</vt:lpstr>
      <vt:lpstr>Research Data Management Lifecycle</vt:lpstr>
      <vt:lpstr>What is Research Data Management</vt:lpstr>
      <vt:lpstr>What is Research Data Management</vt:lpstr>
      <vt:lpstr>What is Research Data Management</vt:lpstr>
      <vt:lpstr>What is Research Data Management</vt:lpstr>
      <vt:lpstr>What is Research Data Management</vt:lpstr>
      <vt:lpstr>Why Data Management</vt:lpstr>
      <vt:lpstr>Why Research Data Management</vt:lpstr>
      <vt:lpstr>Why Research Data Management</vt:lpstr>
      <vt:lpstr>Why Research Data Management</vt:lpstr>
      <vt:lpstr>Why Research Data Management</vt:lpstr>
      <vt:lpstr>Why Research Data Management</vt:lpstr>
      <vt:lpstr>PowerPoint Presentation</vt:lpstr>
      <vt:lpstr>PowerPoint Presentation</vt:lpstr>
      <vt:lpstr>Why Research Data Management</vt:lpstr>
      <vt:lpstr>Findable</vt:lpstr>
      <vt:lpstr>Metadata</vt:lpstr>
      <vt:lpstr>Metadata</vt:lpstr>
      <vt:lpstr>Accessible</vt:lpstr>
      <vt:lpstr>Accessible</vt:lpstr>
      <vt:lpstr>Interoperable</vt:lpstr>
      <vt:lpstr>Reusable</vt:lpstr>
      <vt:lpstr>How Data Management</vt:lpstr>
      <vt:lpstr>Findable</vt:lpstr>
      <vt:lpstr>Findable</vt:lpstr>
      <vt:lpstr>Metadata examples</vt:lpstr>
      <vt:lpstr>Metadata examples</vt:lpstr>
      <vt:lpstr>Accessible</vt:lpstr>
      <vt:lpstr>Accessible</vt:lpstr>
      <vt:lpstr>Accessible</vt:lpstr>
      <vt:lpstr>Interoperable</vt:lpstr>
      <vt:lpstr>Interoperable</vt:lpstr>
      <vt:lpstr>Interoperable</vt:lpstr>
      <vt:lpstr>Reusable</vt:lpstr>
      <vt:lpstr>Reusable</vt:lpstr>
      <vt:lpstr>Data Management Plan &amp; Code of Conduct</vt:lpstr>
      <vt:lpstr>Good Practice</vt:lpstr>
      <vt:lpstr>Good Practice</vt:lpstr>
      <vt:lpstr>The Code of Conduct for Research Integrity</vt:lpstr>
      <vt:lpstr>The Code of Conduct for Research Integrity</vt:lpstr>
      <vt:lpstr>The Code of Conduct for Research Integrity</vt:lpstr>
      <vt:lpstr>Data Management Plan – general definition</vt:lpstr>
      <vt:lpstr>Checklist DMP</vt:lpstr>
      <vt:lpstr>Checklist DMP</vt:lpstr>
      <vt:lpstr>Checklist DMP</vt:lpstr>
      <vt:lpstr>Checklist DMP</vt:lpstr>
      <vt:lpstr>Checklist DMP</vt:lpstr>
      <vt:lpstr>Data Storage</vt:lpstr>
      <vt:lpstr>Data management best practices</vt:lpstr>
      <vt:lpstr>Institutions provide a working environment</vt:lpstr>
      <vt:lpstr>Security</vt:lpstr>
      <vt:lpstr>Data Security</vt:lpstr>
      <vt:lpstr>Keep your data safe and secure</vt:lpstr>
      <vt:lpstr>Keep your data safe and secure</vt:lpstr>
      <vt:lpstr>Keep your data safe and secure</vt:lpstr>
      <vt:lpstr>Shield data against malicious use</vt:lpstr>
      <vt:lpstr>Best Practices </vt:lpstr>
      <vt:lpstr>Best Practices</vt:lpstr>
      <vt:lpstr>Backup Strategies (Physics)</vt:lpstr>
      <vt:lpstr>Backup Strategies  (Sterrewacht)</vt:lpstr>
      <vt:lpstr>BSc Physics</vt:lpstr>
      <vt:lpstr>BSc Astronomy</vt:lpstr>
      <vt:lpstr>File naming Convention</vt:lpstr>
      <vt:lpstr>File naming Convention</vt:lpstr>
      <vt:lpstr>Versioning and Authenticity</vt:lpstr>
      <vt:lpstr>Versioning and Authenticity</vt:lpstr>
      <vt:lpstr>Gouvernance</vt:lpstr>
      <vt:lpstr>Metadata (data on the data itself) </vt:lpstr>
      <vt:lpstr>Selection of data</vt:lpstr>
      <vt:lpstr>PowerPoint Presentation</vt:lpstr>
      <vt:lpstr>PowerPoint Presentation</vt:lpstr>
      <vt:lpstr>PowerPoint Presentation</vt:lpstr>
      <vt:lpstr>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Management</dc:title>
  <dc:creator>Erik Deul.</dc:creator>
  <cp:lastModifiedBy>Erik Deul.</cp:lastModifiedBy>
  <cp:revision>95</cp:revision>
  <dcterms:created xsi:type="dcterms:W3CDTF">2019-02-04T09:42:54Z</dcterms:created>
  <dcterms:modified xsi:type="dcterms:W3CDTF">2020-02-05T10:36:50Z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